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style11.xml" ContentType="application/vnd.ms-office.chartstyl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10.xml" ContentType="application/vnd.ms-office.chartcolorstyle+xml"/>
  <Override PartName="/ppt/charts/style9.xml" ContentType="application/vnd.ms-office.chartstyl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charts/style12.xml" ContentType="application/vnd.ms-office.chart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9" r:id="rId8"/>
    <p:sldId id="268" r:id="rId9"/>
    <p:sldId id="271" r:id="rId10"/>
    <p:sldId id="270" r:id="rId11"/>
    <p:sldId id="273" r:id="rId12"/>
    <p:sldId id="277" r:id="rId13"/>
    <p:sldId id="278" r:id="rId14"/>
    <p:sldId id="274" r:id="rId15"/>
    <p:sldId id="279" r:id="rId16"/>
    <p:sldId id="275" r:id="rId17"/>
    <p:sldId id="280" r:id="rId18"/>
    <p:sldId id="276" r:id="rId19"/>
    <p:sldId id="284" r:id="rId20"/>
    <p:sldId id="281" r:id="rId21"/>
    <p:sldId id="282" r:id="rId22"/>
    <p:sldId id="267" r:id="rId23"/>
  </p:sldIdLst>
  <p:sldSz cx="129603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E6F"/>
    <a:srgbClr val="E6901F"/>
    <a:srgbClr val="DDAFA7"/>
    <a:srgbClr val="B85646"/>
    <a:srgbClr val="E1ADC5"/>
    <a:srgbClr val="CA1C77"/>
    <a:srgbClr val="C95757"/>
    <a:srgbClr val="D791B1"/>
    <a:srgbClr val="F3D5B9"/>
    <a:srgbClr val="F8DC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-696" y="-96"/>
      </p:cViewPr>
      <p:guideLst>
        <p:guide orient="horz" pos="2381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72-49F1-A12D-E751E5D856BE}"/>
              </c:ext>
            </c:extLst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72-49F1-A12D-E751E5D856BE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72-49F1-A12D-E751E5D856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/>
            <a:sp3d/>
          </c:spPr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72-49F1-A12D-E751E5D856BE}"/>
            </c:ext>
          </c:extLst>
        </c:ser>
        <c:gapDepth val="0"/>
        <c:shape val="box"/>
        <c:axId val="89251200"/>
        <c:axId val="90588288"/>
        <c:axId val="0"/>
      </c:bar3DChart>
      <c:catAx>
        <c:axId val="8925120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90588288"/>
        <c:crosses val="autoZero"/>
        <c:auto val="1"/>
        <c:lblAlgn val="ctr"/>
        <c:lblOffset val="100"/>
      </c:catAx>
      <c:valAx>
        <c:axId val="9058828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92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2023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 smtClean="0">
                <a:solidFill>
                  <a:srgbClr val="C00000"/>
                </a:solidFill>
              </a:rPr>
              <a:t>(3776080 </a:t>
            </a:r>
            <a:r>
              <a:rPr lang="ru-RU" sz="1800" i="1" dirty="0" err="1" smtClean="0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30215137887566695"/>
          <c:y val="3.4378816661703851E-2"/>
        </c:manualLayout>
      </c:layout>
      <c:spPr>
        <a:noFill/>
        <a:ln>
          <a:noFill/>
        </a:ln>
        <a:effectLst/>
      </c:spPr>
    </c:title>
    <c:view3D>
      <c:rotX val="30"/>
      <c:rotY val="359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307126190206044E-3"/>
          <c:y val="0.15270006671942657"/>
          <c:w val="0.58388080185332691"/>
          <c:h val="0.805238987711841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spPr>
              <a:solidFill>
                <a:srgbClr val="CA1C7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14-4F6A-8CDE-1E994A045106}"/>
              </c:ext>
            </c:extLst>
          </c:dPt>
          <c:dPt>
            <c:idx val="1"/>
            <c:explosion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14-4F6A-8CDE-1E994A045106}"/>
              </c:ext>
            </c:extLst>
          </c:dPt>
          <c:dPt>
            <c:idx val="2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14-4F6A-8CDE-1E994A045106}"/>
              </c:ext>
            </c:extLst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14-4F6A-8CDE-1E994A045106}"/>
              </c:ext>
            </c:extLst>
          </c:dPt>
          <c:dPt>
            <c:idx val="4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214-4F6A-8CDE-1E994A045106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214-4F6A-8CDE-1E994A045106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214-4F6A-8CDE-1E994A045106}"/>
              </c:ext>
            </c:extLst>
          </c:dPt>
          <c:dLbls>
            <c:dLbl>
              <c:idx val="0"/>
              <c:layout>
                <c:manualLayout>
                  <c:x val="-0.11431138815981333"/>
                  <c:y val="3.679218092907193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14-4F6A-8CDE-1E994A045106}"/>
                </c:ext>
              </c:extLst>
            </c:dLbl>
            <c:dLbl>
              <c:idx val="1"/>
              <c:layout>
                <c:manualLayout>
                  <c:x val="4.7213291046952495E-2"/>
                  <c:y val="-2.4625360069935986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AA3E6F"/>
                        </a:solidFill>
                      </a:rPr>
                      <a:t>1,9%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14-4F6A-8CDE-1E994A045106}"/>
                </c:ext>
              </c:extLst>
            </c:dLbl>
            <c:dLbl>
              <c:idx val="2"/>
              <c:layout>
                <c:manualLayout>
                  <c:x val="-8.0038367599883434E-3"/>
                  <c:y val="5.283095781389583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B85646"/>
                        </a:solidFill>
                      </a:rPr>
                      <a:t>10,9%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14-4F6A-8CDE-1E994A045106}"/>
                </c:ext>
              </c:extLst>
            </c:dLbl>
            <c:dLbl>
              <c:idx val="3"/>
              <c:layout>
                <c:manualLayout>
                  <c:x val="0.19560185185185186"/>
                  <c:y val="0.107810313008058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2,3%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214-4F6A-8CDE-1E994A045106}"/>
                </c:ext>
              </c:extLst>
            </c:dLbl>
            <c:dLbl>
              <c:idx val="4"/>
              <c:layout>
                <c:manualLayout>
                  <c:x val="-8.5559627010968423E-3"/>
                  <c:y val="-6.2437599820383055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23,8%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214-4F6A-8CDE-1E994A045106}"/>
                </c:ext>
              </c:extLst>
            </c:dLbl>
            <c:dLbl>
              <c:idx val="9"/>
              <c:layout>
                <c:manualLayout>
                  <c:x val="-5.3389517716535459E-4"/>
                  <c:y val="3.021979390872340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14-4F6A-8CDE-1E994A04510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(1421722 руб)</c:v>
                </c:pt>
                <c:pt idx="1">
                  <c:v>Национальная оборона (71400руб)</c:v>
                </c:pt>
                <c:pt idx="2">
                  <c:v>Национальная экономика (411380 руб)</c:v>
                </c:pt>
                <c:pt idx="3">
                  <c:v>ЖКХ (87138 руб)</c:v>
                </c:pt>
                <c:pt idx="4">
                  <c:v>Образование (900000 руб)</c:v>
                </c:pt>
                <c:pt idx="5">
                  <c:v>Культура, кинематография (878440руб)</c:v>
                </c:pt>
                <c:pt idx="6">
                  <c:v>Социальная политика (6000 руб)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 formatCode="#,##0.00">
                  <c:v>1421722</c:v>
                </c:pt>
                <c:pt idx="1">
                  <c:v>71400</c:v>
                </c:pt>
                <c:pt idx="2">
                  <c:v>411380</c:v>
                </c:pt>
                <c:pt idx="3" formatCode="#,##0.00">
                  <c:v>87138</c:v>
                </c:pt>
                <c:pt idx="4" formatCode="#,##0.00">
                  <c:v>900000</c:v>
                </c:pt>
                <c:pt idx="5">
                  <c:v>878440</c:v>
                </c:pt>
                <c:pt idx="6" formatCode="General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214-4F6A-8CDE-1E994A045106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19462671332768"/>
          <c:y val="0.20638707139934045"/>
          <c:w val="0.40037042783035165"/>
          <c:h val="0.5967506524650362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2024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 smtClean="0">
                <a:solidFill>
                  <a:srgbClr val="C00000"/>
                </a:solidFill>
              </a:rPr>
              <a:t>(</a:t>
            </a:r>
            <a:r>
              <a:rPr lang="en-US" sz="1800" i="1" dirty="0" smtClean="0">
                <a:solidFill>
                  <a:srgbClr val="C00000"/>
                </a:solidFill>
              </a:rPr>
              <a:t>2899470 </a:t>
            </a:r>
            <a:r>
              <a:rPr lang="ru-RU" sz="1800" i="1" dirty="0" err="1" smtClean="0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spPr>
        <a:noFill/>
        <a:ln>
          <a:noFill/>
        </a:ln>
        <a:effectLst/>
      </c:spPr>
    </c:title>
    <c:view3D>
      <c:rotX val="30"/>
      <c:rotY val="24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95"/>
          <c:y val="0.47756085832782375"/>
          <c:w val="0.86031330812667151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Pt>
            <c:idx val="4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30-4767-930B-713901B0B358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30-4767-930B-713901B0B358}"/>
              </c:ext>
            </c:extLst>
          </c:dPt>
          <c:dLbls>
            <c:dLbl>
              <c:idx val="0"/>
              <c:layout>
                <c:manualLayout>
                  <c:x val="1.7074728172617262E-2"/>
                  <c:y val="0.12486566087635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49.0%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-2.6765261373113535E-2"/>
                  <c:y val="-5.97431928833323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2.4%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>
                <c:manualLayout>
                  <c:x val="-7.984679407229061E-3"/>
                  <c:y val="8.97277153332933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B85646"/>
                        </a:solidFill>
                      </a:rPr>
                      <a:t>14.9%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30-4767-930B-713901B0B358}"/>
                </c:ext>
              </c:extLst>
            </c:dLbl>
            <c:dLbl>
              <c:idx val="3"/>
              <c:layout>
                <c:manualLayout>
                  <c:x val="0.15071841298642291"/>
                  <c:y val="-4.9685189637554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dLbl>
              <c:idx val="4"/>
              <c:layout>
                <c:manualLayout>
                  <c:x val="4.4174105985551007E-2"/>
                  <c:y val="-4.5410530744725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259953190932464E-2"/>
                      <c:h val="4.243328124060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30-4767-930B-713901B0B358}"/>
                </c:ext>
              </c:extLst>
            </c:dLbl>
            <c:dLbl>
              <c:idx val="5"/>
              <c:layout>
                <c:manualLayout>
                  <c:x val="-2.5722918306169393E-2"/>
                  <c:y val="-2.9473462763719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0.2%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30-4767-930B-713901B0B358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 (1421322 руб)</c:v>
                </c:pt>
                <c:pt idx="1">
                  <c:v>Национальная оборона (71200руб)</c:v>
                </c:pt>
                <c:pt idx="2">
                  <c:v>Национальная экономика (431770 руб)</c:v>
                </c:pt>
                <c:pt idx="3">
                  <c:v>ЖКХ (90738 руб)</c:v>
                </c:pt>
                <c:pt idx="4">
                  <c:v>Культура, кинематография (878440 руб) </c:v>
                </c:pt>
                <c:pt idx="5">
                  <c:v>Социальная политика (6000 руб)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1421322</c:v>
                </c:pt>
                <c:pt idx="1">
                  <c:v>71200</c:v>
                </c:pt>
                <c:pt idx="2">
                  <c:v>431770</c:v>
                </c:pt>
                <c:pt idx="3">
                  <c:v>90738</c:v>
                </c:pt>
                <c:pt idx="4">
                  <c:v>878440</c:v>
                </c:pt>
                <c:pt idx="5" formatCode="General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12049586079156E-2"/>
          <c:y val="0.12991074111919224"/>
          <c:w val="0.89642371091478523"/>
          <c:h val="0.371554449517025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2025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 smtClean="0">
                <a:solidFill>
                  <a:srgbClr val="C00000"/>
                </a:solidFill>
              </a:rPr>
              <a:t>(</a:t>
            </a:r>
            <a:r>
              <a:rPr lang="en-US" sz="1800" i="1" dirty="0" smtClean="0">
                <a:solidFill>
                  <a:srgbClr val="C00000"/>
                </a:solidFill>
              </a:rPr>
              <a:t>2932949</a:t>
            </a:r>
            <a:r>
              <a:rPr lang="en-US" sz="1800" i="1" baseline="0" dirty="0" smtClean="0">
                <a:solidFill>
                  <a:srgbClr val="C00000"/>
                </a:solidFill>
              </a:rPr>
              <a:t> </a:t>
            </a:r>
            <a:r>
              <a:rPr lang="ru-RU" sz="1800" i="1" dirty="0" err="1" smtClean="0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spPr>
        <a:noFill/>
        <a:ln>
          <a:noFill/>
        </a:ln>
        <a:effectLst/>
      </c:spPr>
    </c:title>
    <c:view3D>
      <c:rotX val="30"/>
      <c:rotY val="24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95"/>
          <c:y val="0.47756085832782375"/>
          <c:w val="0.86031330812667151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Pt>
            <c:idx val="4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30-4767-930B-713901B0B358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30-4767-930B-713901B0B358}"/>
              </c:ext>
            </c:extLst>
          </c:dPt>
          <c:dLbls>
            <c:dLbl>
              <c:idx val="0"/>
              <c:layout>
                <c:manualLayout>
                  <c:x val="1.7074728172617262E-2"/>
                  <c:y val="0.12486566087635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48.4%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-2.6765261373113535E-2"/>
                  <c:y val="-5.97431928833323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2.4%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>
                <c:manualLayout>
                  <c:x val="-7.984679407229061E-3"/>
                  <c:y val="8.97277153332933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B85646"/>
                        </a:solidFill>
                      </a:rPr>
                      <a:t>15.8%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30-4767-930B-713901B0B358}"/>
                </c:ext>
              </c:extLst>
            </c:dLbl>
            <c:dLbl>
              <c:idx val="3"/>
              <c:layout>
                <c:manualLayout>
                  <c:x val="0.15071841298642291"/>
                  <c:y val="-4.9685189637554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dLbl>
              <c:idx val="4"/>
              <c:layout>
                <c:manualLayout>
                  <c:x val="4.4174105985551007E-2"/>
                  <c:y val="-4.5410530744725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259953190932464E-2"/>
                      <c:h val="4.243328124060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30-4767-930B-713901B0B358}"/>
                </c:ext>
              </c:extLst>
            </c:dLbl>
            <c:dLbl>
              <c:idx val="5"/>
              <c:layout>
                <c:manualLayout>
                  <c:x val="-2.5722918306169393E-2"/>
                  <c:y val="-2.9473462763719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0.2%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30-4767-930B-713901B0B358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 (1421322 руб)</c:v>
                </c:pt>
                <c:pt idx="1">
                  <c:v>Национальная оборона (71200 руб)</c:v>
                </c:pt>
                <c:pt idx="2">
                  <c:v>Национальная экономика (462549 руб)</c:v>
                </c:pt>
                <c:pt idx="3">
                  <c:v>ЖКХ (93438 руб)</c:v>
                </c:pt>
                <c:pt idx="4">
                  <c:v>Культура, кинематография (878440 руб) </c:v>
                </c:pt>
                <c:pt idx="5">
                  <c:v>Социальная политика (6000 руб)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1421322</c:v>
                </c:pt>
                <c:pt idx="1">
                  <c:v>71200</c:v>
                </c:pt>
                <c:pt idx="2">
                  <c:v>462549</c:v>
                </c:pt>
                <c:pt idx="3">
                  <c:v>93438</c:v>
                </c:pt>
                <c:pt idx="4">
                  <c:v>878440</c:v>
                </c:pt>
                <c:pt idx="5" formatCode="General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12049586079156E-2"/>
          <c:y val="0.12991074111919224"/>
          <c:w val="0.89642371091478523"/>
          <c:h val="0.371554449517025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Объем межбюджетных трансфертов, получаемых бюджетом МО </a:t>
            </a:r>
            <a:r>
              <a:rPr lang="ru-RU" sz="1800" baseline="0" dirty="0" smtClean="0"/>
              <a:t> Лобойковское</a:t>
            </a:r>
            <a:r>
              <a:rPr lang="ru-RU" sz="1800" dirty="0" smtClean="0"/>
              <a:t> </a:t>
            </a:r>
            <a:r>
              <a:rPr lang="ru-RU" sz="1800" dirty="0"/>
              <a:t>с/п из других бюджетов бюджетной системы РФ на </a:t>
            </a:r>
            <a:r>
              <a:rPr lang="ru-RU" sz="1800" dirty="0">
                <a:solidFill>
                  <a:srgbClr val="FF0000"/>
                </a:solidFill>
              </a:rPr>
              <a:t>2023-2024</a:t>
            </a:r>
            <a:r>
              <a:rPr lang="ru-RU" sz="1800" dirty="0">
                <a:solidFill>
                  <a:srgbClr val="C00000"/>
                </a:solidFill>
              </a:rPr>
              <a:t> гг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  <a:r>
              <a:rPr lang="ru-RU" sz="1800" dirty="0"/>
              <a:t> </a:t>
            </a: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9.6896971644408428E-2"/>
          <c:y val="7.0312344120220943E-3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86213314244778E-2"/>
          <c:y val="0.16492967735422753"/>
          <c:w val="0.88916833214030067"/>
          <c:h val="0.716023701032006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901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980000</c:v>
                </c:pt>
                <c:pt idx="1">
                  <c:v>980000</c:v>
                </c:pt>
                <c:pt idx="2">
                  <c:v>980000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B2-436A-9F76-648D83F52D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dPt>
            <c:idx val="0"/>
            <c:spPr>
              <a:solidFill>
                <a:srgbClr val="DDAFA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EB2-436A-9F76-648D83F52D91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B2-436A-9F76-648D83F52D9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1.4032774578762362E-2"/>
                      <c:h val="3.44077017740839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EB2-436A-9F76-648D83F5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73700</c:v>
                </c:pt>
                <c:pt idx="1">
                  <c:v>76700</c:v>
                </c:pt>
                <c:pt idx="2">
                  <c:v>79400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B2-436A-9F76-648D83F52D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 трансферты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900000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B2-436A-9F76-648D83F52D91}"/>
            </c:ext>
          </c:extLst>
        </c:ser>
        <c:shape val="box"/>
        <c:axId val="101651200"/>
        <c:axId val="101653120"/>
        <c:axId val="0"/>
      </c:bar3DChart>
      <c:catAx>
        <c:axId val="10165120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AA3E6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3120"/>
        <c:crosses val="autoZero"/>
        <c:auto val="1"/>
        <c:lblAlgn val="ctr"/>
        <c:lblOffset val="100"/>
      </c:catAx>
      <c:valAx>
        <c:axId val="101653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2226198997852555E-3"/>
              <c:y val="0.51706683581035673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Объем ИНЫХ межбюджетных трансфертов, предоставляемых из бюджета МО </a:t>
            </a:r>
            <a:r>
              <a:rPr lang="ru-RU" sz="2000" dirty="0" smtClean="0"/>
              <a:t>Лобойковское </a:t>
            </a:r>
            <a:r>
              <a:rPr lang="ru-RU" sz="2000" dirty="0"/>
              <a:t>с/п другим бюджетам бюджетной системы РФ на </a:t>
            </a:r>
            <a:r>
              <a:rPr lang="ru-RU" sz="2000" dirty="0">
                <a:solidFill>
                  <a:srgbClr val="FF0000"/>
                </a:solidFill>
              </a:rPr>
              <a:t>2023 год </a:t>
            </a:r>
            <a:r>
              <a:rPr lang="ru-RU" sz="1800" i="0" dirty="0" smtClean="0">
                <a:solidFill>
                  <a:srgbClr val="C00000"/>
                </a:solidFill>
              </a:rPr>
              <a:t>(31400 </a:t>
            </a:r>
            <a:r>
              <a:rPr lang="ru-RU" sz="1800" i="0" dirty="0" err="1">
                <a:solidFill>
                  <a:srgbClr val="C00000"/>
                </a:solidFill>
              </a:rPr>
              <a:t>руб</a:t>
            </a:r>
            <a:r>
              <a:rPr lang="ru-RU" sz="1800" i="0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4.6801023398998109E-2"/>
          <c:y val="2.4267399996496828E-2"/>
        </c:manualLayout>
      </c:layout>
      <c:spPr>
        <a:noFill/>
        <a:ln>
          <a:noFill/>
        </a:ln>
        <a:effectLst/>
      </c:spPr>
    </c:title>
    <c:view3D>
      <c:rotX val="30"/>
      <c:rotY val="145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112345004721321"/>
          <c:w val="0.54176721933536298"/>
          <c:h val="0.748615054386683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иных межбюджетных трансфертов на 2019 (81 668 735,74 руб)</c:v>
                </c:pt>
              </c:strCache>
            </c:strRef>
          </c:tx>
          <c:explosion val="5"/>
          <c:dPt>
            <c:idx val="0"/>
            <c:explosion val="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6B-497F-80AB-85BB7364283F}"/>
              </c:ext>
            </c:extLst>
          </c:dPt>
          <c:dLbls>
            <c:dLbl>
              <c:idx val="0"/>
              <c:layout>
                <c:manualLayout>
                  <c:x val="-2.593051813135663E-2"/>
                  <c:y val="-8.25225357203707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5A6C3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100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6B-497F-80AB-85BB7364283F}"/>
                </c:ext>
              </c:extLst>
            </c:dLbl>
            <c:dLbl>
              <c:idx val="1"/>
              <c:layout>
                <c:manualLayout>
                  <c:x val="3.7314389625264191E-2"/>
                  <c:y val="2.99762899221819E-2"/>
                </c:manualLayout>
              </c:layout>
              <c:tx>
                <c:rich>
                  <a:bodyPr/>
                  <a:lstStyle/>
                  <a:p>
                    <a:fld id="{C0755DCB-2BA0-4FBC-9C75-A5774ED0268B}" type="PERCENTAGE">
                      <a:rPr lang="en-US" sz="1600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6B-497F-80AB-85BB7364283F}"/>
                </c:ext>
              </c:extLst>
            </c:dLbl>
            <c:dLbl>
              <c:idx val="2"/>
              <c:layout>
                <c:manualLayout>
                  <c:x val="-0.10384881324036693"/>
                  <c:y val="1.3322707057131896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6B-497F-80AB-85BB7364283F}"/>
                </c:ext>
              </c:extLst>
            </c:dLbl>
            <c:dLbl>
              <c:idx val="9"/>
              <c:layout>
                <c:manualLayout>
                  <c:x val="-5.3389517716535459E-4"/>
                  <c:y val="3.0219793908723407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6B-497F-80AB-85BB7364283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по решению вопросов местного значения в соответствии с заключенным соглашением внешнего муниципального контроля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6B-497F-80AB-85BB7364283F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473959880309063"/>
          <c:y val="0.30750123805141055"/>
          <c:w val="0.35543759068171277"/>
          <c:h val="0.45923538581822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 ИНЫХ межбюджетных трансфертов, предоставляемых из бюджета МО </a:t>
            </a:r>
            <a:r>
              <a:rPr lang="ru-RU" sz="1600" dirty="0" err="1" smtClean="0"/>
              <a:t>лобойковское</a:t>
            </a:r>
            <a:r>
              <a:rPr lang="ru-RU" sz="1600" dirty="0" smtClean="0"/>
              <a:t> с/п </a:t>
            </a:r>
            <a:r>
              <a:rPr lang="ru-RU" sz="1600" dirty="0"/>
              <a:t>другим бюджетам бюджетной системы РФ на </a:t>
            </a:r>
            <a:r>
              <a:rPr lang="ru-RU" sz="1600" dirty="0">
                <a:solidFill>
                  <a:srgbClr val="FF0000"/>
                </a:solidFill>
              </a:rPr>
              <a:t>2024 год  </a:t>
            </a:r>
            <a:r>
              <a:rPr lang="ru-RU" sz="1800" i="1" dirty="0" smtClean="0">
                <a:solidFill>
                  <a:srgbClr val="C00000"/>
                </a:solidFill>
              </a:rPr>
              <a:t>(31200руб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0476827699666422"/>
          <c:y val="1.14421406833721E-2"/>
        </c:manualLayout>
      </c:layout>
      <c:spPr>
        <a:noFill/>
        <a:ln>
          <a:noFill/>
        </a:ln>
        <a:effectLst/>
      </c:spPr>
    </c:title>
    <c:view3D>
      <c:rotX val="30"/>
      <c:rotY val="145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73426419875972E-2"/>
          <c:y val="0.45696644761251132"/>
          <c:w val="0.83105314716024781"/>
          <c:h val="0.52085260739200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1E-420C-8B4E-8249D9CAD99C}"/>
              </c:ext>
            </c:extLst>
          </c:dPt>
          <c:dLbls>
            <c:dLbl>
              <c:idx val="0"/>
              <c:layout>
                <c:manualLayout>
                  <c:x val="-4.6324718524461947E-2"/>
                  <c:y val="-6.869744142021895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E-420C-8B4E-8249D9CAD99C}"/>
                </c:ext>
              </c:extLst>
            </c:dLbl>
            <c:dLbl>
              <c:idx val="1"/>
              <c:layout>
                <c:manualLayout>
                  <c:x val="0.19803608238216389"/>
                  <c:y val="2.1424732712644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55DCB-2BA0-4FBC-9C75-A5774ED0268B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1E-420C-8B4E-8249D9CAD99C}"/>
                </c:ext>
              </c:extLst>
            </c:dLbl>
            <c:dLbl>
              <c:idx val="2"/>
              <c:layout>
                <c:manualLayout>
                  <c:x val="-0.151929898934688"/>
                  <c:y val="1.871781053286590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213621491854893"/>
                      <c:h val="6.3885285482160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1E-420C-8B4E-8249D9CAD99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по решению вопросов местного значения в соответствии с заключенным соглашением внешнего муниципального контроля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01E-420C-8B4E-8249D9CAD99C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199749485001957E-2"/>
          <c:y val="0.20677014346071901"/>
          <c:w val="0.86461928898087881"/>
          <c:h val="0.3122776421922482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 ИНЫХ межбюджетных трансфертов, предоставляемых из бюджета МО </a:t>
            </a:r>
            <a:r>
              <a:rPr lang="ru-RU" sz="1600" dirty="0" err="1" smtClean="0"/>
              <a:t>лобойковское</a:t>
            </a:r>
            <a:r>
              <a:rPr lang="ru-RU" sz="1600" baseline="0" dirty="0" smtClean="0"/>
              <a:t> </a:t>
            </a:r>
            <a:r>
              <a:rPr lang="ru-RU" sz="1600" dirty="0" smtClean="0"/>
              <a:t>с/п </a:t>
            </a:r>
            <a:r>
              <a:rPr lang="ru-RU" sz="1600" dirty="0"/>
              <a:t>другим бюджетам бюджетной системы РФ на </a:t>
            </a:r>
            <a:r>
              <a:rPr lang="ru-RU" sz="1600" dirty="0">
                <a:solidFill>
                  <a:srgbClr val="FF0000"/>
                </a:solidFill>
              </a:rPr>
              <a:t>2025 год  </a:t>
            </a:r>
            <a:r>
              <a:rPr lang="ru-RU" sz="1600" dirty="0" smtClean="0">
                <a:solidFill>
                  <a:srgbClr val="FF0000"/>
                </a:solidFill>
              </a:rPr>
              <a:t>            </a:t>
            </a:r>
            <a:r>
              <a:rPr lang="ru-RU" sz="1800" i="1" dirty="0" smtClean="0">
                <a:solidFill>
                  <a:srgbClr val="C00000"/>
                </a:solidFill>
              </a:rPr>
              <a:t>(31200 </a:t>
            </a:r>
            <a:r>
              <a:rPr lang="ru-RU" sz="1800" i="1" dirty="0" err="1" smtClean="0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0476827699666422"/>
          <c:y val="1.14421406833721E-2"/>
        </c:manualLayout>
      </c:layout>
      <c:spPr>
        <a:noFill/>
        <a:ln>
          <a:noFill/>
        </a:ln>
        <a:effectLst/>
      </c:spPr>
    </c:title>
    <c:view3D>
      <c:rotX val="30"/>
      <c:rotY val="145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73426419875972E-2"/>
          <c:y val="0.45696644761251132"/>
          <c:w val="0.83105314716024781"/>
          <c:h val="0.52085260739200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1E-420C-8B4E-8249D9CAD99C}"/>
              </c:ext>
            </c:extLst>
          </c:dPt>
          <c:dLbls>
            <c:dLbl>
              <c:idx val="0"/>
              <c:layout>
                <c:manualLayout>
                  <c:x val="-4.6324718524461947E-2"/>
                  <c:y val="-6.869744142021895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E-420C-8B4E-8249D9CAD99C}"/>
                </c:ext>
              </c:extLst>
            </c:dLbl>
            <c:dLbl>
              <c:idx val="1"/>
              <c:layout>
                <c:manualLayout>
                  <c:x val="0.19803608238216389"/>
                  <c:y val="2.1424732712644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55DCB-2BA0-4FBC-9C75-A5774ED0268B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1E-420C-8B4E-8249D9CAD99C}"/>
                </c:ext>
              </c:extLst>
            </c:dLbl>
            <c:dLbl>
              <c:idx val="2"/>
              <c:layout>
                <c:manualLayout>
                  <c:x val="-0.151929898934688"/>
                  <c:y val="1.871781053286590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213621491854893"/>
                      <c:h val="6.3885285482160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1E-420C-8B4E-8249D9CAD99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по решению вопросов местного значения в соответствии с заключенным соглашением внешнего муниципального контроля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01E-420C-8B4E-8249D9CAD99C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199749485001957E-2"/>
          <c:y val="0.20677014346071901"/>
          <c:w val="0.86461928898087881"/>
          <c:h val="0.3122776421922482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Параметры </a:t>
            </a:r>
            <a:r>
              <a:rPr lang="ru-RU" dirty="0">
                <a:solidFill>
                  <a:srgbClr val="FF0000"/>
                </a:solidFill>
              </a:rPr>
              <a:t>доходов</a:t>
            </a:r>
            <a:r>
              <a:rPr lang="ru-RU" dirty="0"/>
              <a:t> бюджета на 2024-2025 гг. 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 сравнении с 2023 г.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Параметры бюджета на 2021-2022 гг. в сравнении с 2020 г.</c:v>
                </c:pt>
              </c:strCache>
            </c:strRef>
          </c:tx>
          <c:spPr>
            <a:solidFill>
              <a:srgbClr val="C95757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Lbls>
            <c:dLbl>
              <c:idx val="0"/>
              <c:layout>
                <c:manualLayout>
                  <c:x val="2.4727272727272685E-2"/>
                  <c:y val="-0.375189294423024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95757"/>
                        </a:solidFill>
                      </a:rPr>
                      <a:t>3776080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49D-4B49-84A3-6F9D1456FCDB}"/>
                </c:ext>
              </c:extLst>
            </c:dLbl>
            <c:dLbl>
              <c:idx val="1"/>
              <c:layout>
                <c:manualLayout>
                  <c:x val="2.7636363636363653E-2"/>
                  <c:y val="-0.22481067015760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95757"/>
                        </a:solidFill>
                      </a:rPr>
                      <a:t>2899470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9D-4B49-84A3-6F9D1456FCDB}"/>
                </c:ext>
              </c:extLst>
            </c:dLbl>
            <c:dLbl>
              <c:idx val="2"/>
              <c:layout>
                <c:manualLayout>
                  <c:x val="3.490909090909091E-2"/>
                  <c:y val="-0.209823847050637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95757"/>
                        </a:solidFill>
                      </a:rPr>
                      <a:t>2932949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9D-4B49-84A3-6F9D1456F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9575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3776080</c:v>
                </c:pt>
                <c:pt idx="1">
                  <c:v>2899470</c:v>
                </c:pt>
                <c:pt idx="2">
                  <c:v>2932949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9D-4B49-84A3-6F9D1456FCDB}"/>
            </c:ext>
          </c:extLst>
        </c:ser>
        <c:shape val="box"/>
        <c:axId val="92918528"/>
        <c:axId val="92920448"/>
        <c:axId val="0"/>
      </c:bar3DChart>
      <c:catAx>
        <c:axId val="9291852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20448"/>
        <c:crosses val="autoZero"/>
        <c:auto val="1"/>
        <c:lblAlgn val="ctr"/>
        <c:lblOffset val="100"/>
      </c:catAx>
      <c:valAx>
        <c:axId val="92920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1365382963493206E-2"/>
              <c:y val="0.51938751726208654"/>
            </c:manualLayout>
          </c:layout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>
                <a:solidFill>
                  <a:srgbClr val="FF0000"/>
                </a:solidFill>
              </a:rPr>
              <a:t>2023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(3776080 </a:t>
            </a:r>
            <a:r>
              <a:rPr lang="ru-RU" sz="18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rotY val="296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64084456599388E-2"/>
          <c:y val="0.18714119159566325"/>
          <c:w val="0.56155102996899209"/>
          <c:h val="0.72797054856376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2020 (5 700 695,01 руб)</c:v>
                </c:pt>
              </c:strCache>
            </c:strRef>
          </c:tx>
          <c:explosion val="5"/>
          <c:dPt>
            <c:idx val="0"/>
            <c:explosion val="3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45-4AAB-90C6-5C52730D450D}"/>
              </c:ext>
            </c:extLst>
          </c:dPt>
          <c:dPt>
            <c:idx val="1"/>
            <c:spPr>
              <a:solidFill>
                <a:srgbClr val="AA3E6F"/>
              </a:solidFill>
              <a:ln>
                <a:solidFill>
                  <a:srgbClr val="AA3E6F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AA3E6F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45-4AAB-90C6-5C52730D450D}"/>
              </c:ext>
            </c:extLst>
          </c:dPt>
          <c:dLbls>
            <c:dLbl>
              <c:idx val="0"/>
              <c:layout>
                <c:manualLayout>
                  <c:x val="6.1144700323643116E-2"/>
                  <c:y val="0.103792862001693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48,3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45-4AAB-90C6-5C52730D450D}"/>
                </c:ext>
              </c:extLst>
            </c:dLbl>
            <c:dLbl>
              <c:idx val="1"/>
              <c:layout>
                <c:manualLayout>
                  <c:x val="-9.210148193525293E-2"/>
                  <c:y val="-0.24741085817972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51,7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45-4AAB-90C6-5C52730D450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(1822380 руб)</c:v>
                </c:pt>
                <c:pt idx="1">
                  <c:v>Безвозмездные поступления (1953700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1822380</c:v>
                </c:pt>
                <c:pt idx="1">
                  <c:v>1953700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45-4AAB-90C6-5C52730D450D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276310421424153"/>
          <c:y val="0.29352028486796933"/>
          <c:w val="0.30613753954093853"/>
          <c:h val="0.3869999883578015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>
                <a:solidFill>
                  <a:srgbClr val="FF0000"/>
                </a:solidFill>
              </a:rPr>
              <a:t>2023 г.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 smtClean="0">
                <a:solidFill>
                  <a:srgbClr val="C00000"/>
                </a:solidFill>
              </a:rPr>
              <a:t>(3776080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2322127508531125"/>
          <c:y val="4.2244549372069664E-3"/>
        </c:manualLayout>
      </c:layout>
      <c:spPr>
        <a:noFill/>
        <a:ln>
          <a:noFill/>
        </a:ln>
        <a:effectLst/>
      </c:spPr>
    </c:title>
    <c:view3D>
      <c:rotX val="30"/>
      <c:rotY val="72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973510671738232"/>
          <c:w val="0.58150505182915946"/>
          <c:h val="0.75224270325199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29-4421-9EBE-B730A1A6AA21}"/>
              </c:ext>
            </c:extLst>
          </c:dPt>
          <c:dPt>
            <c:idx val="1"/>
            <c:explosion val="11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29-4421-9EBE-B730A1A6AA21}"/>
              </c:ext>
            </c:extLst>
          </c:dPt>
          <c:dPt>
            <c:idx val="2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29-4421-9EBE-B730A1A6AA21}"/>
              </c:ext>
            </c:extLst>
          </c:dPt>
          <c:dPt>
            <c:idx val="3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29-4421-9EBE-B730A1A6AA21}"/>
              </c:ext>
            </c:extLst>
          </c:dPt>
          <c:dPt>
            <c:idx val="4"/>
            <c:explosion val="13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29-4421-9EBE-B730A1A6AA21}"/>
              </c:ext>
            </c:extLst>
          </c:dPt>
          <c:dPt>
            <c:idx val="5"/>
            <c:explosion val="3"/>
            <c:spPr>
              <a:solidFill>
                <a:srgbClr val="D791B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29-4421-9EBE-B730A1A6AA21}"/>
              </c:ext>
            </c:extLst>
          </c:dPt>
          <c:dPt>
            <c:idx val="6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29-4421-9EBE-B730A1A6AA21}"/>
              </c:ext>
            </c:extLst>
          </c:dPt>
          <c:dPt>
            <c:idx val="7"/>
            <c:explosion val="9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729-4421-9EBE-B730A1A6AA21}"/>
              </c:ext>
            </c:extLst>
          </c:dPt>
          <c:dPt>
            <c:idx val="8"/>
            <c:explosion val="3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0EF-475D-84A2-4A6F4D235DE5}"/>
              </c:ext>
            </c:extLst>
          </c:dPt>
          <c:dLbls>
            <c:dLbl>
              <c:idx val="0"/>
              <c:layout>
                <c:manualLayout>
                  <c:x val="-0.11008711918470639"/>
                  <c:y val="-5.03997432063612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4,9%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29-4421-9EBE-B730A1A6AA21}"/>
                </c:ext>
              </c:extLst>
            </c:dLbl>
            <c:dLbl>
              <c:idx val="1"/>
              <c:layout>
                <c:manualLayout>
                  <c:x val="1.3710143369397415E-2"/>
                  <c:y val="-0.101667162846085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5,3%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29-4421-9EBE-B730A1A6AA21}"/>
                </c:ext>
              </c:extLst>
            </c:dLbl>
            <c:dLbl>
              <c:idx val="2"/>
              <c:layout>
                <c:manualLayout>
                  <c:x val="-6.3302759566983585E-2"/>
                  <c:y val="-9.49211739993113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0,5%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29-4421-9EBE-B730A1A6AA21}"/>
                </c:ext>
              </c:extLst>
            </c:dLbl>
            <c:dLbl>
              <c:idx val="3"/>
              <c:layout>
                <c:manualLayout>
                  <c:x val="-6.1935854260707052E-2"/>
                  <c:y val="-0.131959165819835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26,5%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729-4421-9EBE-B730A1A6AA21}"/>
                </c:ext>
              </c:extLst>
            </c:dLbl>
            <c:dLbl>
              <c:idx val="4"/>
              <c:layout>
                <c:manualLayout>
                  <c:x val="-4.3491817518044977E-2"/>
                  <c:y val="-0.154482662271459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0,15%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729-4421-9EBE-B730A1A6AA21}"/>
                </c:ext>
              </c:extLst>
            </c:dLbl>
            <c:dLbl>
              <c:idx val="5"/>
              <c:layout>
                <c:manualLayout>
                  <c:x val="0.1276771543309376"/>
                  <c:y val="-5.93404528150006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10,9%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729-4421-9EBE-B730A1A6AA21}"/>
                </c:ext>
              </c:extLst>
            </c:dLbl>
            <c:dLbl>
              <c:idx val="6"/>
              <c:layout>
                <c:manualLayout>
                  <c:x val="8.0547152722131296E-2"/>
                  <c:y val="4.21065061595546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25,9%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729-4421-9EBE-B730A1A6AA21}"/>
                </c:ext>
              </c:extLst>
            </c:dLbl>
            <c:dLbl>
              <c:idx val="7"/>
              <c:layout>
                <c:manualLayout>
                  <c:x val="2.4678258064915252E-2"/>
                  <c:y val="-3.40645742863747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1,9%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729-4421-9EBE-B730A1A6AA21}"/>
                </c:ext>
              </c:extLst>
            </c:dLbl>
            <c:dLbl>
              <c:idx val="8"/>
              <c:layout>
                <c:manualLayout>
                  <c:x val="-3.0788628368825045E-2"/>
                  <c:y val="6.82197914050636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02FFDA-8197-4AE7-8175-613B34E341F2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0EF-475D-84A2-4A6F4D235DE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НДФЛ (185000 руб)</c:v>
                </c:pt>
                <c:pt idx="1">
                  <c:v>ЕСХН (200000руб)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(1000000 руб)</c:v>
                </c:pt>
                <c:pt idx="4">
                  <c:v>Акцизы по подакцизным товарам (411380 руб)</c:v>
                </c:pt>
                <c:pt idx="5">
                  <c:v>Госпошлина (6000 руб)</c:v>
                </c:pt>
                <c:pt idx="6">
                  <c:v>Дотации (980000 руб)</c:v>
                </c:pt>
                <c:pt idx="7">
                  <c:v>Субсидии (0руб)</c:v>
                </c:pt>
                <c:pt idx="8">
                  <c:v>Субвенции (73700 руб)</c:v>
                </c:pt>
                <c:pt idx="9">
                  <c:v>Иные межбюджетные трансферты (900000 руб)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185000</c:v>
                </c:pt>
                <c:pt idx="1">
                  <c:v>200000</c:v>
                </c:pt>
                <c:pt idx="2">
                  <c:v>20000</c:v>
                </c:pt>
                <c:pt idx="3">
                  <c:v>1000000</c:v>
                </c:pt>
                <c:pt idx="4">
                  <c:v>411380</c:v>
                </c:pt>
                <c:pt idx="5">
                  <c:v>6000</c:v>
                </c:pt>
                <c:pt idx="6">
                  <c:v>980000</c:v>
                </c:pt>
                <c:pt idx="7">
                  <c:v>0</c:v>
                </c:pt>
                <c:pt idx="8">
                  <c:v>73700</c:v>
                </c:pt>
                <c:pt idx="9" formatCode="#,##0.00">
                  <c:v>900000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729-4421-9EBE-B730A1A6AA21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783035446335502"/>
          <c:y val="0.13774883120641457"/>
          <c:w val="0.27924537313479025"/>
          <c:h val="0.82423107435872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2024</a:t>
            </a:r>
            <a:r>
              <a:rPr lang="ru-RU" sz="1600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 smtClean="0">
                <a:solidFill>
                  <a:srgbClr val="C00000"/>
                </a:solidFill>
              </a:rPr>
              <a:t>(2899470руб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spPr>
        <a:noFill/>
        <a:ln>
          <a:noFill/>
        </a:ln>
        <a:effectLst/>
      </c:spPr>
    </c:title>
    <c:view3D>
      <c:rotX val="30"/>
      <c:rotY val="12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2021 (5 546 005,50 руб)</c:v>
                </c:pt>
              </c:strCache>
            </c:strRef>
          </c:tx>
          <c:explosion val="5"/>
          <c:dPt>
            <c:idx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03-4017-BA04-EBF3461B1FF7}"/>
              </c:ext>
            </c:extLst>
          </c:dPt>
          <c:dPt>
            <c:idx val="1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03-4017-BA04-EBF3461B1FF7}"/>
              </c:ext>
            </c:extLst>
          </c:dPt>
          <c:dLbls>
            <c:dLbl>
              <c:idx val="0"/>
              <c:layout>
                <c:manualLayout>
                  <c:x val="8.2622626445325434E-2"/>
                  <c:y val="-0.182436903115523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63,6%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03-4017-BA04-EBF3461B1FF7}"/>
                </c:ext>
              </c:extLst>
            </c:dLbl>
            <c:dLbl>
              <c:idx val="1"/>
              <c:layout>
                <c:manualLayout>
                  <c:x val="-4.7036048899851371E-2"/>
                  <c:y val="6.9489765779029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36,4%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03-4017-BA04-EBF3461B1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(1842770руб)</c:v>
                </c:pt>
                <c:pt idx="1">
                  <c:v>Безвозмездные поступления (1056700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1842770</c:v>
                </c:pt>
                <c:pt idx="1">
                  <c:v>1056700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03-4017-BA04-EBF3461B1FF7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4269364642555273E-2"/>
          <c:y val="0.75175498989511169"/>
          <c:w val="0.89146109585773858"/>
          <c:h val="0.1160363006686835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2025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 smtClean="0">
                <a:solidFill>
                  <a:srgbClr val="C00000"/>
                </a:solidFill>
              </a:rPr>
              <a:t>(2932949руб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spPr>
        <a:noFill/>
        <a:ln>
          <a:noFill/>
        </a:ln>
        <a:effectLst/>
      </c:spPr>
    </c:title>
    <c:view3D>
      <c:rotX val="30"/>
      <c:rotY val="12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2022 (5 011 668,50 руб)</c:v>
                </c:pt>
              </c:strCache>
            </c:strRef>
          </c:tx>
          <c:explosion val="5"/>
          <c:dPt>
            <c:idx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82-456A-AA46-BC5523F59569}"/>
              </c:ext>
            </c:extLst>
          </c:dPt>
          <c:dPt>
            <c:idx val="1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82-456A-AA46-BC5523F59569}"/>
              </c:ext>
            </c:extLst>
          </c:dPt>
          <c:dLbls>
            <c:dLbl>
              <c:idx val="0"/>
              <c:layout>
                <c:manualLayout>
                  <c:x val="0.13599934533482877"/>
                  <c:y val="-0.16055127132445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82-456A-AA46-BC5523F59569}"/>
                </c:ext>
              </c:extLst>
            </c:dLbl>
            <c:dLbl>
              <c:idx val="1"/>
              <c:layout>
                <c:manualLayout>
                  <c:x val="-8.6475953469812947E-2"/>
                  <c:y val="7.65711275093276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36%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82-456A-AA46-BC5523F59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(1873549 руб)</c:v>
                </c:pt>
                <c:pt idx="1">
                  <c:v>Безвозмездные поступления (1059400 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1873549</c:v>
                </c:pt>
                <c:pt idx="1">
                  <c:v>1059400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82-456A-AA46-BC5523F59569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5386621399647595E-2"/>
          <c:y val="0.7584774666461056"/>
          <c:w val="0.89146109585773858"/>
          <c:h val="0.1160363006686835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2024 г.</a:t>
            </a:r>
            <a:r>
              <a:rPr lang="ru-RU" sz="1600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 smtClean="0">
                <a:solidFill>
                  <a:srgbClr val="C00000"/>
                </a:solidFill>
              </a:rPr>
              <a:t>(2899470 </a:t>
            </a:r>
            <a:r>
              <a:rPr lang="ru-RU" sz="1200" i="1" dirty="0" err="1" smtClean="0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spPr>
        <a:noFill/>
        <a:ln>
          <a:noFill/>
        </a:ln>
        <a:effectLst/>
      </c:spPr>
    </c:title>
    <c:view3D>
      <c:rotX val="30"/>
      <c:rotY val="72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5950183363405104"/>
          <c:w val="1"/>
          <c:h val="0.3919987781115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explosion val="1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explosion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explosion val="3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Pt>
            <c:idx val="7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8D-4F72-92F5-DB39119BF7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6,4%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layout>
                <c:manualLayout>
                  <c:x val="1.2973673562524965E-3"/>
                  <c:y val="-1.05076959420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0,7%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-0.12684019256496076"/>
                  <c:y val="-0.112188561880220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6,9%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0.13450149448752927"/>
                  <c:y val="-0.122237248302033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34,5%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0.12225008421865771"/>
                  <c:y val="-8.48164330536858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14,9%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0,2%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A1C77"/>
                        </a:solidFill>
                      </a:rPr>
                      <a:t>33,8%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88D-4F72-92F5-DB39119BF7E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(185000 руб)</c:v>
                </c:pt>
                <c:pt idx="1">
                  <c:v>ЕСХН (200000 руб)</c:v>
                </c:pt>
                <c:pt idx="2">
                  <c:v>Налог на имущество физических лиц (200000 руб)</c:v>
                </c:pt>
                <c:pt idx="3">
                  <c:v>Земельный налог (1000000руб)</c:v>
                </c:pt>
                <c:pt idx="4">
                  <c:v>Акцизы (431770) руб)</c:v>
                </c:pt>
                <c:pt idx="5">
                  <c:v>Госпошлина (6000 руб)</c:v>
                </c:pt>
                <c:pt idx="6">
                  <c:v>Дотации (980000 руб)</c:v>
                </c:pt>
                <c:pt idx="7">
                  <c:v>Субвенции (76700руб)</c:v>
                </c:pt>
                <c:pt idx="8">
                  <c:v>Иные межбюджетные трансферты (0руб)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185000</c:v>
                </c:pt>
                <c:pt idx="1">
                  <c:v>200000</c:v>
                </c:pt>
                <c:pt idx="2">
                  <c:v>20000</c:v>
                </c:pt>
                <c:pt idx="3">
                  <c:v>1000000</c:v>
                </c:pt>
                <c:pt idx="4">
                  <c:v>431770</c:v>
                </c:pt>
                <c:pt idx="5">
                  <c:v>6000</c:v>
                </c:pt>
                <c:pt idx="6">
                  <c:v>980000</c:v>
                </c:pt>
                <c:pt idx="7">
                  <c:v>76700</c:v>
                </c:pt>
                <c:pt idx="8" formatCode="#,##0.0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225312953808347"/>
          <c:y val="0.10010157829397828"/>
          <c:w val="0.77549357069915892"/>
          <c:h val="0.413056480929148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2025 г.</a:t>
            </a:r>
            <a:r>
              <a:rPr lang="ru-RU" sz="1600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 smtClean="0">
                <a:solidFill>
                  <a:srgbClr val="C00000"/>
                </a:solidFill>
              </a:rPr>
              <a:t>(2932949 </a:t>
            </a:r>
            <a:r>
              <a:rPr lang="ru-RU" sz="1200" i="1" dirty="0" err="1" smtClean="0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spPr>
        <a:noFill/>
        <a:ln>
          <a:noFill/>
        </a:ln>
        <a:effectLst/>
      </c:spPr>
    </c:title>
    <c:view3D>
      <c:rotX val="30"/>
      <c:rotY val="72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5950183363405104"/>
          <c:w val="1"/>
          <c:h val="0.3919987781115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explosion val="1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explosion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explosion val="3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Pt>
            <c:idx val="7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8D-4F72-92F5-DB39119BF7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6,3%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layout>
                <c:manualLayout>
                  <c:x val="1.2973673562524965E-3"/>
                  <c:y val="-1.05076959420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6,8%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-0.12684019256496076"/>
                  <c:y val="-0.112188561880220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0,7%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0.13450149448752927"/>
                  <c:y val="-0.122237248302033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34,0%</a:t>
                    </a:r>
                    <a:endParaRPr lang="ru-RU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0.15467788469967855"/>
                  <c:y val="-3.39993993129602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15,7%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0,2%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A1C77"/>
                        </a:solidFill>
                      </a:rPr>
                      <a:t>33,4%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2,7%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88D-4F72-92F5-DB39119BF7E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 (185000руб)</c:v>
                </c:pt>
                <c:pt idx="1">
                  <c:v>ЕСХН (200000 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(1000000 руб)</c:v>
                </c:pt>
                <c:pt idx="4">
                  <c:v>Акцизы (462549 руб)</c:v>
                </c:pt>
                <c:pt idx="5">
                  <c:v>Госпошлина (6000 руб)</c:v>
                </c:pt>
                <c:pt idx="6">
                  <c:v>Дотации (980000 руб)</c:v>
                </c:pt>
                <c:pt idx="7">
                  <c:v>Субвенции (79400 руб)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185000</c:v>
                </c:pt>
                <c:pt idx="1">
                  <c:v>200000</c:v>
                </c:pt>
                <c:pt idx="2">
                  <c:v>20000</c:v>
                </c:pt>
                <c:pt idx="3">
                  <c:v>1000000</c:v>
                </c:pt>
                <c:pt idx="4">
                  <c:v>462549</c:v>
                </c:pt>
                <c:pt idx="5">
                  <c:v>6000</c:v>
                </c:pt>
                <c:pt idx="6">
                  <c:v>980000</c:v>
                </c:pt>
                <c:pt idx="7">
                  <c:v>79400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225312953808347"/>
          <c:y val="0.10010157829397828"/>
          <c:w val="0.77549357069915892"/>
          <c:h val="0.413056480929148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Общий объем </a:t>
            </a:r>
            <a:r>
              <a:rPr lang="ru-RU" dirty="0">
                <a:solidFill>
                  <a:srgbClr val="FF0000"/>
                </a:solidFill>
              </a:rPr>
              <a:t>расходов</a:t>
            </a:r>
            <a:r>
              <a:rPr lang="ru-RU" dirty="0"/>
              <a:t> на 2023-2024 гг. в сравнении с 2022 г.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7218086849365"/>
          <c:y val="0.16492967735422753"/>
          <c:w val="0.78948335113709456"/>
          <c:h val="0.716023701032006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на 2021-2022 гг. в сравнении с 2020 г.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Lbls>
            <c:dLbl>
              <c:idx val="0"/>
              <c:layout>
                <c:manualLayout>
                  <c:x val="1.4219635865549033E-2"/>
                  <c:y val="-0.379687476643241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3776080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1241542602864136E-2"/>
                  <c:y val="-0.222656236303135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2899470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A1-4C93-A85E-7127E010898F}"/>
                </c:ext>
              </c:extLst>
            </c:dLbl>
            <c:dLbl>
              <c:idx val="2"/>
              <c:layout>
                <c:manualLayout>
                  <c:x val="2.2319815277647113E-2"/>
                  <c:y val="-0.210937487024022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2932949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A1-4C93-A85E-7127E0108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A3E6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6790300.5</c:v>
                </c:pt>
                <c:pt idx="1">
                  <c:v>3417719</c:v>
                </c:pt>
                <c:pt idx="2">
                  <c:v>3229461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A1-4C93-A85E-7127E010898F}"/>
            </c:ext>
          </c:extLst>
        </c:ser>
        <c:shape val="box"/>
        <c:axId val="99402496"/>
        <c:axId val="99771520"/>
        <c:axId val="0"/>
      </c:bar3DChart>
      <c:catAx>
        <c:axId val="9940249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71520"/>
        <c:crosses val="autoZero"/>
        <c:auto val="1"/>
        <c:lblAlgn val="ctr"/>
        <c:lblOffset val="100"/>
      </c:catAx>
      <c:valAx>
        <c:axId val="99771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>
            <c:manualLayout>
              <c:xMode val="edge"/>
              <c:yMode val="edge"/>
              <c:x val="5.1529251874680077E-2"/>
              <c:y val="0.51003558624288969"/>
            </c:manualLayout>
          </c:layout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6E77-EC54-4605-B152-E6F385132E65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43639-633F-4BD1-8611-364A5D08B528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gm:t>
    </dgm:pt>
    <dgm:pt modelId="{8B4E43BD-B30E-4606-B805-595866E917F0}" type="parTrans" cxnId="{C82050A4-02B2-44D5-AFF0-75CED7F16A73}">
      <dgm:prSet/>
      <dgm:spPr/>
      <dgm:t>
        <a:bodyPr/>
        <a:lstStyle/>
        <a:p>
          <a:endParaRPr lang="ru-RU"/>
        </a:p>
      </dgm:t>
    </dgm:pt>
    <dgm:pt modelId="{B191A35E-38D6-4F27-A845-ADE80AED306A}" type="sibTrans" cxnId="{C82050A4-02B2-44D5-AFF0-75CED7F16A73}">
      <dgm:prSet/>
      <dgm:spPr/>
      <dgm:t>
        <a:bodyPr/>
        <a:lstStyle/>
        <a:p>
          <a:endParaRPr lang="ru-RU"/>
        </a:p>
      </dgm:t>
    </dgm:pt>
    <dgm:pt modelId="{E3396AC7-73BA-4251-BF67-431570F94FFB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930A1F1F-05C5-4FC3-AD65-D2169B47D24F}" type="parTrans" cxnId="{643ECFF2-7C14-440F-97DD-44F98418D487}">
      <dgm:prSet/>
      <dgm:spPr/>
      <dgm:t>
        <a:bodyPr/>
        <a:lstStyle/>
        <a:p>
          <a:endParaRPr lang="ru-RU"/>
        </a:p>
      </dgm:t>
    </dgm:pt>
    <dgm:pt modelId="{46BB354C-956A-4322-99A6-2F35C24B0649}" type="sibTrans" cxnId="{643ECFF2-7C14-440F-97DD-44F98418D487}">
      <dgm:prSet/>
      <dgm:spPr/>
      <dgm:t>
        <a:bodyPr/>
        <a:lstStyle/>
        <a:p>
          <a:endParaRPr lang="ru-RU"/>
        </a:p>
      </dgm:t>
    </dgm:pt>
    <dgm:pt modelId="{344065E7-3BD0-4B22-A19C-A1B0F166D40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gm:t>
    </dgm:pt>
    <dgm:pt modelId="{15B0D2F1-F19D-4627-99B5-D4BDE1269235}" type="sibTrans" cxnId="{7922126A-8FD7-4C29-A55F-D6883DF43C95}">
      <dgm:prSet/>
      <dgm:spPr/>
      <dgm:t>
        <a:bodyPr/>
        <a:lstStyle/>
        <a:p>
          <a:endParaRPr lang="ru-RU"/>
        </a:p>
      </dgm:t>
    </dgm:pt>
    <dgm:pt modelId="{2777E581-6843-4B75-A6DF-25F4E216849D}" type="parTrans" cxnId="{7922126A-8FD7-4C29-A55F-D6883DF43C95}">
      <dgm:prSet/>
      <dgm:spPr/>
      <dgm:t>
        <a:bodyPr/>
        <a:lstStyle/>
        <a:p>
          <a:endParaRPr lang="ru-RU"/>
        </a:p>
      </dgm:t>
    </dgm:pt>
    <dgm:pt modelId="{B2FFDF0A-A99B-4A75-89B9-7673EBA708C2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4A55C1AE-65F7-49ED-A79A-FB72A0CB31E4}" type="sibTrans" cxnId="{4A17D930-D867-434B-BD78-58C3B6C5EFBF}">
      <dgm:prSet/>
      <dgm:spPr/>
      <dgm:t>
        <a:bodyPr/>
        <a:lstStyle/>
        <a:p>
          <a:endParaRPr lang="ru-RU"/>
        </a:p>
      </dgm:t>
    </dgm:pt>
    <dgm:pt modelId="{9BA8508E-93FB-49B0-A537-6DD9F0E86470}" type="parTrans" cxnId="{4A17D930-D867-434B-BD78-58C3B6C5EFBF}">
      <dgm:prSet/>
      <dgm:spPr/>
      <dgm:t>
        <a:bodyPr/>
        <a:lstStyle/>
        <a:p>
          <a:endParaRPr lang="ru-RU"/>
        </a:p>
      </dgm:t>
    </dgm:pt>
    <dgm:pt modelId="{CE6597F2-771C-45E1-AC81-8F24C9F3A616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3CE2B614-DCB8-41E6-A668-E1601DCAD81D}" type="sibTrans" cxnId="{98B305C9-A1B4-4B58-9337-68F0F22EE39F}">
      <dgm:prSet/>
      <dgm:spPr/>
      <dgm:t>
        <a:bodyPr/>
        <a:lstStyle/>
        <a:p>
          <a:endParaRPr lang="ru-RU"/>
        </a:p>
      </dgm:t>
    </dgm:pt>
    <dgm:pt modelId="{365C8F91-D519-4455-B606-D271AD6F3059}" type="parTrans" cxnId="{98B305C9-A1B4-4B58-9337-68F0F22EE39F}">
      <dgm:prSet/>
      <dgm:spPr/>
      <dgm:t>
        <a:bodyPr/>
        <a:lstStyle/>
        <a:p>
          <a:endParaRPr lang="ru-RU"/>
        </a:p>
      </dgm:t>
    </dgm:pt>
    <dgm:pt modelId="{90AE31A9-B38B-4BF7-A932-FC6EE8D58ADA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531BABD3-3EA2-4748-AA86-B73083B4C35F}" type="sibTrans" cxnId="{13E1B355-C2DF-4391-A960-AC6B3F6BB948}">
      <dgm:prSet/>
      <dgm:spPr/>
      <dgm:t>
        <a:bodyPr/>
        <a:lstStyle/>
        <a:p>
          <a:endParaRPr lang="ru-RU"/>
        </a:p>
      </dgm:t>
    </dgm:pt>
    <dgm:pt modelId="{A2D6F08E-57B9-4090-AD3C-A61A47F9DB16}" type="parTrans" cxnId="{13E1B355-C2DF-4391-A960-AC6B3F6BB948}">
      <dgm:prSet/>
      <dgm:spPr/>
      <dgm:t>
        <a:bodyPr/>
        <a:lstStyle/>
        <a:p>
          <a:endParaRPr lang="ru-RU"/>
        </a:p>
      </dgm:t>
    </dgm:pt>
    <dgm:pt modelId="{65439F6C-1628-41BD-B5A7-B791ACD3F8EC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C00D2B53-98D2-4AD3-A688-8D229DD78053}" type="sibTrans" cxnId="{610BBF36-132A-44B0-93F7-E216211752FA}">
      <dgm:prSet/>
      <dgm:spPr/>
      <dgm:t>
        <a:bodyPr/>
        <a:lstStyle/>
        <a:p>
          <a:endParaRPr lang="ru-RU"/>
        </a:p>
      </dgm:t>
    </dgm:pt>
    <dgm:pt modelId="{DC7243C1-6857-4FF5-BAE4-D5345F0F7655}" type="parTrans" cxnId="{610BBF36-132A-44B0-93F7-E216211752FA}">
      <dgm:prSet/>
      <dgm:spPr/>
      <dgm:t>
        <a:bodyPr/>
        <a:lstStyle/>
        <a:p>
          <a:endParaRPr lang="ru-RU"/>
        </a:p>
      </dgm:t>
    </dgm:pt>
    <dgm:pt modelId="{73556CA5-04EC-412C-8655-DADD403BCF3D}" type="pres">
      <dgm:prSet presAssocID="{50F56E77-EC54-4605-B152-E6F385132E6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A165D-E652-4C05-85C3-D26AC9A6B807}" type="pres">
      <dgm:prSet presAssocID="{50F56E77-EC54-4605-B152-E6F385132E65}" presName="dummyMaxCanvas" presStyleCnt="0"/>
      <dgm:spPr/>
    </dgm:pt>
    <dgm:pt modelId="{9A3EB4B4-FA4A-48D5-85A9-379BB5CCBD62}" type="pres">
      <dgm:prSet presAssocID="{50F56E77-EC54-4605-B152-E6F385132E65}" presName="parentComposite" presStyleCnt="0"/>
      <dgm:spPr/>
    </dgm:pt>
    <dgm:pt modelId="{F603135C-D9DD-43BA-B3F6-9E04ECB5EBCE}" type="pres">
      <dgm:prSet presAssocID="{50F56E77-EC54-4605-B152-E6F385132E65}" presName="parent1" presStyleLbl="alignAccFollowNode1" presStyleIdx="0" presStyleCnt="4" custLinFactNeighborX="7159" custLinFactNeighborY="288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6EAC3CF-70EC-4C88-870F-D9244A5C8DBA}" type="pres">
      <dgm:prSet presAssocID="{50F56E77-EC54-4605-B152-E6F385132E65}" presName="parent2" presStyleLbl="alignAccFollowNode1" presStyleIdx="1" presStyleCnt="4" custLinFactNeighborX="9247" custLinFactNeighborY="79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68AFCB76-BA34-4A01-BEC3-8AE1FA94F51D}" type="pres">
      <dgm:prSet presAssocID="{50F56E77-EC54-4605-B152-E6F385132E65}" presName="childrenComposite" presStyleCnt="0"/>
      <dgm:spPr/>
    </dgm:pt>
    <dgm:pt modelId="{7778C367-1001-4CD9-AE7A-4AED719BA123}" type="pres">
      <dgm:prSet presAssocID="{50F56E77-EC54-4605-B152-E6F385132E65}" presName="dummyMaxCanvas_ChildArea" presStyleCnt="0"/>
      <dgm:spPr/>
    </dgm:pt>
    <dgm:pt modelId="{892F90A3-553C-4D18-9F55-5E48F0D0C381}" type="pres">
      <dgm:prSet presAssocID="{50F56E77-EC54-4605-B152-E6F385132E65}" presName="fulcrum" presStyleLbl="alignAccFollowNode1" presStyleIdx="2" presStyleCnt="4"/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3DF8833E-CD36-4F71-BD2B-F2CB28FA426E}" type="pres">
      <dgm:prSet presAssocID="{50F56E77-EC54-4605-B152-E6F385132E65}" presName="balance_23" presStyleLbl="alignAccFollowNode1" presStyleIdx="3" presStyleCnt="4" custAng="2136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BD2ED8FC-4312-456D-B118-2912EB4F2B1E}" type="pres">
      <dgm:prSet presAssocID="{50F56E77-EC54-4605-B152-E6F385132E65}" presName="right_23_1" presStyleLbl="node1" presStyleIdx="0" presStyleCnt="5" custAng="21360000" custLinFactNeighborX="-861" custLinFactNeighborY="-7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D2ABF-C096-477D-A52D-AD5B9366686C}" type="pres">
      <dgm:prSet presAssocID="{50F56E77-EC54-4605-B152-E6F385132E65}" presName="right_23_2" presStyleLbl="node1" presStyleIdx="1" presStyleCnt="5" custLinFactNeighborX="-1721" custLinFactNeighborY="-3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44912-E53A-4499-A03D-7F0195022F02}" type="pres">
      <dgm:prSet presAssocID="{50F56E77-EC54-4605-B152-E6F385132E65}" presName="right_23_3" presStyleLbl="node1" presStyleIdx="2" presStyleCnt="5" custLinFactNeighborX="-2445" custLinFactNeighborY="-4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C9879-99F3-43EB-A995-86C0D44A23BD}" type="pres">
      <dgm:prSet presAssocID="{50F56E77-EC54-4605-B152-E6F385132E65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E255A-7288-4158-A655-F7E6F11388C1}" type="pres">
      <dgm:prSet presAssocID="{50F56E77-EC54-4605-B152-E6F385132E65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88218-A006-4A6F-B397-61473B25029D}" type="presOf" srcId="{A7D43639-633F-4BD1-8611-364A5D08B528}" destId="{96EAC3CF-70EC-4C88-870F-D9244A5C8DBA}" srcOrd="0" destOrd="0" presId="urn:microsoft.com/office/officeart/2005/8/layout/balance1"/>
    <dgm:cxn modelId="{98B305C9-A1B4-4B58-9337-68F0F22EE39F}" srcId="{344065E7-3BD0-4B22-A19C-A1B0F166D400}" destId="{CE6597F2-771C-45E1-AC81-8F24C9F3A616}" srcOrd="1" destOrd="0" parTransId="{365C8F91-D519-4455-B606-D271AD6F3059}" sibTransId="{3CE2B614-DCB8-41E6-A668-E1601DCAD81D}"/>
    <dgm:cxn modelId="{38B9E0DA-C1A9-488F-9D27-E27C9B67CC02}" type="presOf" srcId="{CE6597F2-771C-45E1-AC81-8F24C9F3A616}" destId="{9C7E255A-7288-4158-A655-F7E6F11388C1}" srcOrd="0" destOrd="0" presId="urn:microsoft.com/office/officeart/2005/8/layout/balance1"/>
    <dgm:cxn modelId="{54272959-ED39-41D8-A449-7BDFA58E6FA7}" type="presOf" srcId="{E3396AC7-73BA-4251-BF67-431570F94FFB}" destId="{BD2ED8FC-4312-456D-B118-2912EB4F2B1E}" srcOrd="0" destOrd="0" presId="urn:microsoft.com/office/officeart/2005/8/layout/balance1"/>
    <dgm:cxn modelId="{4A17D930-D867-434B-BD78-58C3B6C5EFBF}" srcId="{A7D43639-633F-4BD1-8611-364A5D08B528}" destId="{B2FFDF0A-A99B-4A75-89B9-7673EBA708C2}" srcOrd="1" destOrd="0" parTransId="{9BA8508E-93FB-49B0-A537-6DD9F0E86470}" sibTransId="{4A55C1AE-65F7-49ED-A79A-FB72A0CB31E4}"/>
    <dgm:cxn modelId="{7922126A-8FD7-4C29-A55F-D6883DF43C95}" srcId="{50F56E77-EC54-4605-B152-E6F385132E65}" destId="{344065E7-3BD0-4B22-A19C-A1B0F166D400}" srcOrd="0" destOrd="0" parTransId="{2777E581-6843-4B75-A6DF-25F4E216849D}" sibTransId="{15B0D2F1-F19D-4627-99B5-D4BDE1269235}"/>
    <dgm:cxn modelId="{389AA3F5-0B6F-446C-8B79-F77ADD92379D}" type="presOf" srcId="{344065E7-3BD0-4B22-A19C-A1B0F166D400}" destId="{F603135C-D9DD-43BA-B3F6-9E04ECB5EBCE}" srcOrd="0" destOrd="0" presId="urn:microsoft.com/office/officeart/2005/8/layout/balance1"/>
    <dgm:cxn modelId="{1E17D608-CED9-4A9B-968E-2CDE327E44C8}" type="presOf" srcId="{65439F6C-1628-41BD-B5A7-B791ACD3F8EC}" destId="{8E644912-E53A-4499-A03D-7F0195022F02}" srcOrd="0" destOrd="0" presId="urn:microsoft.com/office/officeart/2005/8/layout/balance1"/>
    <dgm:cxn modelId="{74B6C742-5561-4203-8E2D-50F99CD901B6}" type="presOf" srcId="{50F56E77-EC54-4605-B152-E6F385132E65}" destId="{73556CA5-04EC-412C-8655-DADD403BCF3D}" srcOrd="0" destOrd="0" presId="urn:microsoft.com/office/officeart/2005/8/layout/balance1"/>
    <dgm:cxn modelId="{FA627469-D687-4033-B201-7190CAF1CE66}" type="presOf" srcId="{90AE31A9-B38B-4BF7-A932-FC6EE8D58ADA}" destId="{678C9879-99F3-43EB-A995-86C0D44A23BD}" srcOrd="0" destOrd="0" presId="urn:microsoft.com/office/officeart/2005/8/layout/balance1"/>
    <dgm:cxn modelId="{610BBF36-132A-44B0-93F7-E216211752FA}" srcId="{A7D43639-633F-4BD1-8611-364A5D08B528}" destId="{65439F6C-1628-41BD-B5A7-B791ACD3F8EC}" srcOrd="2" destOrd="0" parTransId="{DC7243C1-6857-4FF5-BAE4-D5345F0F7655}" sibTransId="{C00D2B53-98D2-4AD3-A688-8D229DD78053}"/>
    <dgm:cxn modelId="{C82050A4-02B2-44D5-AFF0-75CED7F16A73}" srcId="{50F56E77-EC54-4605-B152-E6F385132E65}" destId="{A7D43639-633F-4BD1-8611-364A5D08B528}" srcOrd="1" destOrd="0" parTransId="{8B4E43BD-B30E-4606-B805-595866E917F0}" sibTransId="{B191A35E-38D6-4F27-A845-ADE80AED306A}"/>
    <dgm:cxn modelId="{643ECFF2-7C14-440F-97DD-44F98418D487}" srcId="{A7D43639-633F-4BD1-8611-364A5D08B528}" destId="{E3396AC7-73BA-4251-BF67-431570F94FFB}" srcOrd="0" destOrd="0" parTransId="{930A1F1F-05C5-4FC3-AD65-D2169B47D24F}" sibTransId="{46BB354C-956A-4322-99A6-2F35C24B0649}"/>
    <dgm:cxn modelId="{167D870B-3002-401D-B83E-493D1C6875FF}" type="presOf" srcId="{B2FFDF0A-A99B-4A75-89B9-7673EBA708C2}" destId="{9EAD2ABF-C096-477D-A52D-AD5B9366686C}" srcOrd="0" destOrd="0" presId="urn:microsoft.com/office/officeart/2005/8/layout/balance1"/>
    <dgm:cxn modelId="{13E1B355-C2DF-4391-A960-AC6B3F6BB948}" srcId="{344065E7-3BD0-4B22-A19C-A1B0F166D400}" destId="{90AE31A9-B38B-4BF7-A932-FC6EE8D58ADA}" srcOrd="0" destOrd="0" parTransId="{A2D6F08E-57B9-4090-AD3C-A61A47F9DB16}" sibTransId="{531BABD3-3EA2-4748-AA86-B73083B4C35F}"/>
    <dgm:cxn modelId="{9ADC20BB-4F59-4B41-A254-2B7B1553D6CC}" type="presParOf" srcId="{73556CA5-04EC-412C-8655-DADD403BCF3D}" destId="{836A165D-E652-4C05-85C3-D26AC9A6B807}" srcOrd="0" destOrd="0" presId="urn:microsoft.com/office/officeart/2005/8/layout/balance1"/>
    <dgm:cxn modelId="{3A1C83B6-76BD-4EDF-BADE-549392B88D18}" type="presParOf" srcId="{73556CA5-04EC-412C-8655-DADD403BCF3D}" destId="{9A3EB4B4-FA4A-48D5-85A9-379BB5CCBD62}" srcOrd="1" destOrd="0" presId="urn:microsoft.com/office/officeart/2005/8/layout/balance1"/>
    <dgm:cxn modelId="{DF2F39FE-2B31-48EE-817B-48427056AE0C}" type="presParOf" srcId="{9A3EB4B4-FA4A-48D5-85A9-379BB5CCBD62}" destId="{F603135C-D9DD-43BA-B3F6-9E04ECB5EBCE}" srcOrd="0" destOrd="0" presId="urn:microsoft.com/office/officeart/2005/8/layout/balance1"/>
    <dgm:cxn modelId="{EBACD467-846E-4012-B6B1-3F19D1DD5AA6}" type="presParOf" srcId="{9A3EB4B4-FA4A-48D5-85A9-379BB5CCBD62}" destId="{96EAC3CF-70EC-4C88-870F-D9244A5C8DBA}" srcOrd="1" destOrd="0" presId="urn:microsoft.com/office/officeart/2005/8/layout/balance1"/>
    <dgm:cxn modelId="{D3F15771-200D-443B-BA84-E5C9B718A04A}" type="presParOf" srcId="{73556CA5-04EC-412C-8655-DADD403BCF3D}" destId="{68AFCB76-BA34-4A01-BEC3-8AE1FA94F51D}" srcOrd="2" destOrd="0" presId="urn:microsoft.com/office/officeart/2005/8/layout/balance1"/>
    <dgm:cxn modelId="{F6566EF1-6310-4B26-8D3F-537D28F024C6}" type="presParOf" srcId="{68AFCB76-BA34-4A01-BEC3-8AE1FA94F51D}" destId="{7778C367-1001-4CD9-AE7A-4AED719BA123}" srcOrd="0" destOrd="0" presId="urn:microsoft.com/office/officeart/2005/8/layout/balance1"/>
    <dgm:cxn modelId="{3BD4CE98-B231-4AD5-B6BF-F596EB0A4B11}" type="presParOf" srcId="{68AFCB76-BA34-4A01-BEC3-8AE1FA94F51D}" destId="{892F90A3-553C-4D18-9F55-5E48F0D0C381}" srcOrd="1" destOrd="0" presId="urn:microsoft.com/office/officeart/2005/8/layout/balance1"/>
    <dgm:cxn modelId="{F3A283C6-A16F-4A4F-A2C7-D7433070917A}" type="presParOf" srcId="{68AFCB76-BA34-4A01-BEC3-8AE1FA94F51D}" destId="{3DF8833E-CD36-4F71-BD2B-F2CB28FA426E}" srcOrd="2" destOrd="0" presId="urn:microsoft.com/office/officeart/2005/8/layout/balance1"/>
    <dgm:cxn modelId="{CAF30213-84B6-4474-9CAB-759578CF2CC6}" type="presParOf" srcId="{68AFCB76-BA34-4A01-BEC3-8AE1FA94F51D}" destId="{BD2ED8FC-4312-456D-B118-2912EB4F2B1E}" srcOrd="3" destOrd="0" presId="urn:microsoft.com/office/officeart/2005/8/layout/balance1"/>
    <dgm:cxn modelId="{899F2406-095E-46D1-AADB-2352D257B291}" type="presParOf" srcId="{68AFCB76-BA34-4A01-BEC3-8AE1FA94F51D}" destId="{9EAD2ABF-C096-477D-A52D-AD5B9366686C}" srcOrd="4" destOrd="0" presId="urn:microsoft.com/office/officeart/2005/8/layout/balance1"/>
    <dgm:cxn modelId="{323A85B2-970F-45A4-9185-3A2A052079F1}" type="presParOf" srcId="{68AFCB76-BA34-4A01-BEC3-8AE1FA94F51D}" destId="{8E644912-E53A-4499-A03D-7F0195022F02}" srcOrd="5" destOrd="0" presId="urn:microsoft.com/office/officeart/2005/8/layout/balance1"/>
    <dgm:cxn modelId="{295AEAEE-4002-4918-BC1E-0090AF098E72}" type="presParOf" srcId="{68AFCB76-BA34-4A01-BEC3-8AE1FA94F51D}" destId="{678C9879-99F3-43EB-A995-86C0D44A23BD}" srcOrd="6" destOrd="0" presId="urn:microsoft.com/office/officeart/2005/8/layout/balance1"/>
    <dgm:cxn modelId="{A67D3A08-394D-48BF-B1A8-EB039EA5E7CE}" type="presParOf" srcId="{68AFCB76-BA34-4A01-BEC3-8AE1FA94F51D}" destId="{9C7E255A-7288-4158-A655-F7E6F11388C1}" srcOrd="7" destOrd="0" presId="urn:microsoft.com/office/officeart/2005/8/layout/balance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135C-D9DD-43BA-B3F6-9E04ECB5EBCE}">
      <dsp:nvSpPr>
        <dsp:cNvPr id="0" name=""/>
        <dsp:cNvSpPr/>
      </dsp:nvSpPr>
      <dsp:spPr>
        <a:xfrm>
          <a:off x="917736" y="22005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sz="2500" kern="1200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sp:txBody>
      <dsp:txXfrm>
        <a:off x="940068" y="44337"/>
        <a:ext cx="1327797" cy="717814"/>
      </dsp:txXfrm>
    </dsp:sp>
    <dsp:sp modelId="{96EAC3CF-70EC-4C88-870F-D9244A5C8DBA}">
      <dsp:nvSpPr>
        <dsp:cNvPr id="0" name=""/>
        <dsp:cNvSpPr/>
      </dsp:nvSpPr>
      <dsp:spPr>
        <a:xfrm>
          <a:off x="2928838" y="6069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sp:txBody>
      <dsp:txXfrm>
        <a:off x="2951170" y="28401"/>
        <a:ext cx="1327797" cy="717814"/>
      </dsp:txXfrm>
    </dsp:sp>
    <dsp:sp modelId="{892F90A3-553C-4D18-9F55-5E48F0D0C381}">
      <dsp:nvSpPr>
        <dsp:cNvPr id="0" name=""/>
        <dsp:cNvSpPr/>
      </dsp:nvSpPr>
      <dsp:spPr>
        <a:xfrm>
          <a:off x="2211005" y="3240534"/>
          <a:ext cx="571859" cy="571859"/>
        </a:xfrm>
        <a:prstGeom prst="triangle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8833E-CD36-4F71-BD2B-F2CB28FA426E}">
      <dsp:nvSpPr>
        <dsp:cNvPr id="0" name=""/>
        <dsp:cNvSpPr/>
      </dsp:nvSpPr>
      <dsp:spPr>
        <a:xfrm>
          <a:off x="780833" y="2995486"/>
          <a:ext cx="3432202" cy="24000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ED8FC-4312-456D-B118-2912EB4F2B1E}">
      <dsp:nvSpPr>
        <dsp:cNvPr id="0" name=""/>
        <dsp:cNvSpPr/>
      </dsp:nvSpPr>
      <dsp:spPr>
        <a:xfrm>
          <a:off x="2829428" y="2341334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60573" y="2372479"/>
        <a:ext cx="1307126" cy="575718"/>
      </dsp:txXfrm>
    </dsp:sp>
    <dsp:sp modelId="{9EAD2ABF-C096-477D-A52D-AD5B9366686C}">
      <dsp:nvSpPr>
        <dsp:cNvPr id="0" name=""/>
        <dsp:cNvSpPr/>
      </dsp:nvSpPr>
      <dsp:spPr>
        <a:xfrm rot="240000">
          <a:off x="2866858" y="1684909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98003" y="1716054"/>
        <a:ext cx="1307126" cy="575718"/>
      </dsp:txXfrm>
    </dsp:sp>
    <dsp:sp modelId="{8E644912-E53A-4499-A03D-7F0195022F02}">
      <dsp:nvSpPr>
        <dsp:cNvPr id="0" name=""/>
        <dsp:cNvSpPr/>
      </dsp:nvSpPr>
      <dsp:spPr>
        <a:xfrm rot="240000">
          <a:off x="2906206" y="1008621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937351" y="1039766"/>
        <a:ext cx="1307126" cy="575718"/>
      </dsp:txXfrm>
    </dsp:sp>
    <dsp:sp modelId="{678C9879-99F3-43EB-A995-86C0D44A23BD}">
      <dsp:nvSpPr>
        <dsp:cNvPr id="0" name=""/>
        <dsp:cNvSpPr/>
      </dsp:nvSpPr>
      <dsp:spPr>
        <a:xfrm rot="240000">
          <a:off x="878190" y="2258174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09335" y="2289319"/>
        <a:ext cx="1307126" cy="575718"/>
      </dsp:txXfrm>
    </dsp:sp>
    <dsp:sp modelId="{9C7E255A-7288-4158-A655-F7E6F11388C1}">
      <dsp:nvSpPr>
        <dsp:cNvPr id="0" name=""/>
        <dsp:cNvSpPr/>
      </dsp:nvSpPr>
      <dsp:spPr>
        <a:xfrm rot="240000">
          <a:off x="927751" y="1571943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58896" y="1603088"/>
        <a:ext cx="1307126" cy="57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0.18124</cdr:x>
      <cdr:y>0.61492</cdr:y>
    </cdr:from>
    <cdr:to>
      <cdr:x>0.27463</cdr:x>
      <cdr:y>0.75305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EA66D33E-92FC-4019-B207-6EE23873EF06}"/>
            </a:ext>
          </a:extLst>
        </cdr:cNvPr>
        <cdr:cNvSpPr txBox="1"/>
      </cdr:nvSpPr>
      <cdr:spPr>
        <a:xfrm xmlns:a="http://schemas.openxmlformats.org/drawingml/2006/main">
          <a:off x="1349404" y="1121316"/>
          <a:ext cx="695324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0.28614</cdr:x>
      <cdr:y>0.38483</cdr:y>
    </cdr:from>
    <cdr:to>
      <cdr:x>0.4</cdr:x>
      <cdr:y>0.52297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0517E1E1-2AC8-49B3-BA9D-1D9E0857942C}"/>
            </a:ext>
          </a:extLst>
        </cdr:cNvPr>
        <cdr:cNvSpPr txBox="1"/>
      </cdr:nvSpPr>
      <cdr:spPr>
        <a:xfrm xmlns:a="http://schemas.openxmlformats.org/drawingml/2006/main">
          <a:off x="2130439" y="701741"/>
          <a:ext cx="847731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  <cdr:relSizeAnchor xmlns:cdr="http://schemas.openxmlformats.org/drawingml/2006/chartDrawing">
    <cdr:from>
      <cdr:x>0.57143</cdr:x>
      <cdr:y>0.36187</cdr:y>
    </cdr:from>
    <cdr:to>
      <cdr:x>0.66482</cdr:x>
      <cdr:y>0.5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="" xmlns:a16="http://schemas.microsoft.com/office/drawing/2014/main" id="{4A3281F0-7106-4095-85DF-92131E01C5F0}"/>
            </a:ext>
          </a:extLst>
        </cdr:cNvPr>
        <cdr:cNvSpPr txBox="1"/>
      </cdr:nvSpPr>
      <cdr:spPr>
        <a:xfrm xmlns:a="http://schemas.openxmlformats.org/drawingml/2006/main">
          <a:off x="4254530" y="659872"/>
          <a:ext cx="695323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0.68653</cdr:x>
      <cdr:y>0.582</cdr:y>
    </cdr:from>
    <cdr:to>
      <cdr:x>0.80039</cdr:x>
      <cdr:y>0.72014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="" xmlns:a16="http://schemas.microsoft.com/office/drawing/2014/main" id="{39CBD654-D98D-4D32-914F-49222F509F64}"/>
            </a:ext>
          </a:extLst>
        </cdr:cNvPr>
        <cdr:cNvSpPr txBox="1"/>
      </cdr:nvSpPr>
      <cdr:spPr>
        <a:xfrm xmlns:a="http://schemas.openxmlformats.org/drawingml/2006/main">
          <a:off x="5111491" y="1061288"/>
          <a:ext cx="847730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237197"/>
            <a:ext cx="9720263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970580"/>
            <a:ext cx="9720263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1435412-3A90-1A6E-987D-EF5775AF5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960350" cy="755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43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02483"/>
            <a:ext cx="27945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402483"/>
            <a:ext cx="8221722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54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884670"/>
            <a:ext cx="11178302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5059034"/>
            <a:ext cx="11178302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96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02483"/>
            <a:ext cx="11178302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853171"/>
            <a:ext cx="5482835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761381"/>
            <a:ext cx="548283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853171"/>
            <a:ext cx="5509837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761381"/>
            <a:ext cx="55098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0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0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88454"/>
            <a:ext cx="6561177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0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88454"/>
            <a:ext cx="6561177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6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402483"/>
            <a:ext cx="1117830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012414"/>
            <a:ext cx="1117830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7006699"/>
            <a:ext cx="4374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8D59EE-42B6-33CD-3135-8A78D83C8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1" y="3"/>
            <a:ext cx="4293116" cy="7559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7CAF40-283B-9743-50AF-454B0D1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668243" y="3"/>
            <a:ext cx="9292108" cy="755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1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637251-864D-4573-AA34-5614E042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66" y="3921037"/>
            <a:ext cx="8603159" cy="200912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  <a:t>БЮДЖЕТ</a:t>
            </a:r>
            <a:b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badi" panose="020B0604020104020204" pitchFamily="34" charset="0"/>
              </a:rPr>
              <a:t>Лобойковского </a:t>
            </a: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сельского поселения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на 2023 год и на плановый период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>
                <a:solidFill>
                  <a:schemeClr val="bg1"/>
                </a:solidFill>
                <a:latin typeface="Abadi" panose="020B0604020104020204" pitchFamily="34" charset="0"/>
              </a:rPr>
              <a:t>2024-2025 </a:t>
            </a:r>
            <a:r>
              <a:rPr lang="ru-RU" sz="3600" smtClean="0">
                <a:solidFill>
                  <a:schemeClr val="bg1"/>
                </a:solidFill>
                <a:latin typeface="Abadi" panose="020B0604020104020204" pitchFamily="34" charset="0"/>
              </a:rPr>
              <a:t>годов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B224C3D-3443-4F2D-8A7E-41BFCA11F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599" y="5930159"/>
            <a:ext cx="7134926" cy="1143008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Принят Решением </a:t>
            </a:r>
            <a:r>
              <a:rPr lang="ru-RU" sz="2000" dirty="0" smtClean="0"/>
              <a:t>Совета депутатов Лобойковского </a:t>
            </a:r>
            <a:r>
              <a:rPr lang="ru-RU" sz="2000" dirty="0"/>
              <a:t>сельского </a:t>
            </a:r>
            <a:r>
              <a:rPr lang="ru-RU" sz="2000" dirty="0" err="1" smtClean="0"/>
              <a:t>сельского</a:t>
            </a:r>
            <a:r>
              <a:rPr lang="ru-RU" sz="2000" dirty="0" smtClean="0"/>
              <a:t> поселения</a:t>
            </a:r>
            <a:endParaRPr lang="ru-RU" sz="20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Даниловского муниципального  </a:t>
            </a:r>
            <a:r>
              <a:rPr lang="ru-RU" sz="2000" dirty="0"/>
              <a:t>района </a:t>
            </a:r>
            <a:r>
              <a:rPr lang="ru-RU" sz="2000" dirty="0" smtClean="0"/>
              <a:t>Волгоградской области</a:t>
            </a:r>
            <a:endParaRPr lang="ru-RU" sz="20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 от </a:t>
            </a:r>
            <a:r>
              <a:rPr lang="ru-RU" sz="2000" dirty="0" smtClean="0"/>
              <a:t>27.12.2022г</a:t>
            </a:r>
            <a:r>
              <a:rPr lang="ru-RU" sz="2000" dirty="0"/>
              <a:t>. № </a:t>
            </a:r>
            <a:r>
              <a:rPr lang="ru-RU" sz="2000" dirty="0" smtClean="0"/>
              <a:t>18/1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1464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E1CDFF6D-C1CA-0B6F-B0FE-2722DDED541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90007601"/>
              </p:ext>
            </p:extLst>
          </p:nvPr>
        </p:nvGraphicFramePr>
        <p:xfrm>
          <a:off x="1482708" y="934759"/>
          <a:ext cx="1104488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743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F8D8E48F-F63C-6A85-33FD-BCC2A4280E6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36357902"/>
              </p:ext>
            </p:extLst>
          </p:nvPr>
        </p:nvGraphicFramePr>
        <p:xfrm>
          <a:off x="936284" y="773532"/>
          <a:ext cx="1034307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10AFCA-ADDC-C570-0CF7-FCBC96432247}"/>
              </a:ext>
            </a:extLst>
          </p:cNvPr>
          <p:cNvSpPr txBox="1"/>
          <p:nvPr/>
        </p:nvSpPr>
        <p:spPr>
          <a:xfrm>
            <a:off x="10800887" y="2813413"/>
            <a:ext cx="215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6901F"/>
                </a:solidFill>
              </a:rPr>
              <a:t>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и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неналоговые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доходы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="" xmlns:a16="http://schemas.microsoft.com/office/drawing/2014/main" id="{298D8256-02F6-61E4-7EB9-CFC45894435B}"/>
              </a:ext>
            </a:extLst>
          </p:cNvPr>
          <p:cNvSpPr/>
          <p:nvPr/>
        </p:nvSpPr>
        <p:spPr>
          <a:xfrm>
            <a:off x="10608627" y="4721627"/>
            <a:ext cx="396815" cy="1722275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AA3E6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="" xmlns:a16="http://schemas.microsoft.com/office/drawing/2014/main" id="{8BFCCAFD-4964-BE64-C5CF-A015B2BC4842}"/>
              </a:ext>
            </a:extLst>
          </p:cNvPr>
          <p:cNvSpPr/>
          <p:nvPr/>
        </p:nvSpPr>
        <p:spPr>
          <a:xfrm>
            <a:off x="10600943" y="1601574"/>
            <a:ext cx="399888" cy="3053843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E69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04BEF0-5902-80E9-DF69-3AB8B0916C51}"/>
              </a:ext>
            </a:extLst>
          </p:cNvPr>
          <p:cNvSpPr txBox="1"/>
          <p:nvPr/>
        </p:nvSpPr>
        <p:spPr>
          <a:xfrm>
            <a:off x="10421897" y="5284181"/>
            <a:ext cx="276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A3E6F"/>
                </a:solidFill>
              </a:rPr>
              <a:t>Безвозмездные </a:t>
            </a:r>
          </a:p>
          <a:p>
            <a:pPr algn="ctr"/>
            <a:r>
              <a:rPr lang="ru-RU" sz="1400" b="1" dirty="0">
                <a:solidFill>
                  <a:srgbClr val="AA3E6F"/>
                </a:solidFill>
              </a:rPr>
              <a:t>поступления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15351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E135260D-5E43-60CC-1A37-8A17BEC3142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0716018"/>
              </p:ext>
            </p:extLst>
          </p:nvPr>
        </p:nvGraphicFramePr>
        <p:xfrm>
          <a:off x="743180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FE6525E2-8329-9E1F-9816-78E3F28FF11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73965860"/>
              </p:ext>
            </p:extLst>
          </p:nvPr>
        </p:nvGraphicFramePr>
        <p:xfrm>
          <a:off x="6400141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27832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90AD5FBB-5CA8-1833-7CDC-50D1228D626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27828935"/>
              </p:ext>
            </p:extLst>
          </p:nvPr>
        </p:nvGraphicFramePr>
        <p:xfrm>
          <a:off x="605586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D9DB7802-66E3-95F0-7686-7B438DB1F4C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25199645"/>
              </p:ext>
            </p:extLst>
          </p:nvPr>
        </p:nvGraphicFramePr>
        <p:xfrm>
          <a:off x="6480175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54591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9982EE6A-BA94-20B2-25CA-B6CF9FF2A7E7}"/>
              </a:ext>
            </a:extLst>
          </p:cNvPr>
          <p:cNvCxnSpPr>
            <a:cxnSpLocks/>
          </p:cNvCxnSpPr>
          <p:nvPr/>
        </p:nvCxnSpPr>
        <p:spPr>
          <a:xfrm>
            <a:off x="10480468" y="4534760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41ABFFBE-FC39-4F03-64F6-18DDBB2B2338}"/>
              </a:ext>
            </a:extLst>
          </p:cNvPr>
          <p:cNvCxnSpPr>
            <a:cxnSpLocks/>
          </p:cNvCxnSpPr>
          <p:nvPr/>
        </p:nvCxnSpPr>
        <p:spPr>
          <a:xfrm>
            <a:off x="9849938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7A3AFDD3-5E87-9C24-CB79-28C448FEA313}"/>
              </a:ext>
            </a:extLst>
          </p:cNvPr>
          <p:cNvCxnSpPr>
            <a:cxnSpLocks/>
          </p:cNvCxnSpPr>
          <p:nvPr/>
        </p:nvCxnSpPr>
        <p:spPr>
          <a:xfrm>
            <a:off x="8654843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D60D4D8-97A8-CB53-6CD3-B5AFEAC28AF8}"/>
              </a:ext>
            </a:extLst>
          </p:cNvPr>
          <p:cNvCxnSpPr>
            <a:cxnSpLocks/>
          </p:cNvCxnSpPr>
          <p:nvPr/>
        </p:nvCxnSpPr>
        <p:spPr>
          <a:xfrm>
            <a:off x="9251743" y="4517262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BCE96A16-A814-1039-A68C-4C116A2CF54A}"/>
              </a:ext>
            </a:extLst>
          </p:cNvPr>
          <p:cNvCxnSpPr>
            <a:cxnSpLocks/>
          </p:cNvCxnSpPr>
          <p:nvPr/>
        </p:nvCxnSpPr>
        <p:spPr>
          <a:xfrm>
            <a:off x="7388460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0FE4127C-2643-7588-D9F4-ABD80C210FF2}"/>
              </a:ext>
            </a:extLst>
          </p:cNvPr>
          <p:cNvCxnSpPr>
            <a:cxnSpLocks/>
          </p:cNvCxnSpPr>
          <p:nvPr/>
        </p:nvCxnSpPr>
        <p:spPr>
          <a:xfrm>
            <a:off x="7998060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0A9B4E6A-5612-5DCF-FCE6-B3F3388EF8F4}"/>
              </a:ext>
            </a:extLst>
          </p:cNvPr>
          <p:cNvCxnSpPr>
            <a:cxnSpLocks/>
          </p:cNvCxnSpPr>
          <p:nvPr/>
        </p:nvCxnSpPr>
        <p:spPr>
          <a:xfrm>
            <a:off x="6140685" y="4517263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9F4AE24-65D4-4CA4-0F2D-9E381A099E5F}"/>
              </a:ext>
            </a:extLst>
          </p:cNvPr>
          <p:cNvCxnSpPr>
            <a:cxnSpLocks/>
          </p:cNvCxnSpPr>
          <p:nvPr/>
        </p:nvCxnSpPr>
        <p:spPr>
          <a:xfrm>
            <a:off x="6734899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0C10D3C-1CFD-C4FB-1A5F-46B0C45A026E}"/>
              </a:ext>
            </a:extLst>
          </p:cNvPr>
          <p:cNvCxnSpPr>
            <a:cxnSpLocks/>
          </p:cNvCxnSpPr>
          <p:nvPr/>
        </p:nvCxnSpPr>
        <p:spPr>
          <a:xfrm>
            <a:off x="42801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43144F5-4975-9382-293A-91DF04A2C4C2}"/>
              </a:ext>
            </a:extLst>
          </p:cNvPr>
          <p:cNvCxnSpPr>
            <a:cxnSpLocks/>
          </p:cNvCxnSpPr>
          <p:nvPr/>
        </p:nvCxnSpPr>
        <p:spPr>
          <a:xfrm>
            <a:off x="30228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58F17A5-A93B-45D6-DA82-22E38724DA8E}"/>
              </a:ext>
            </a:extLst>
          </p:cNvPr>
          <p:cNvCxnSpPr>
            <a:cxnSpLocks/>
          </p:cNvCxnSpPr>
          <p:nvPr/>
        </p:nvCxnSpPr>
        <p:spPr>
          <a:xfrm>
            <a:off x="3686410" y="4674509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142699EB-1CB9-C62E-94E8-5625156A45B6}"/>
              </a:ext>
            </a:extLst>
          </p:cNvPr>
          <p:cNvCxnSpPr/>
          <p:nvPr/>
        </p:nvCxnSpPr>
        <p:spPr>
          <a:xfrm>
            <a:off x="2413235" y="4596763"/>
            <a:ext cx="0" cy="78103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7174C9A-5E19-5695-DB19-CC5475B9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72" y="4187229"/>
            <a:ext cx="8647619" cy="4857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09F7B5F-C452-C50B-7A25-03CF5F3AA01B}"/>
              </a:ext>
            </a:extLst>
          </p:cNvPr>
          <p:cNvSpPr/>
          <p:nvPr/>
        </p:nvSpPr>
        <p:spPr>
          <a:xfrm>
            <a:off x="1393519" y="1427526"/>
            <a:ext cx="9636369" cy="76302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9302101-8128-1C0A-F46A-38CA14EF495C}"/>
              </a:ext>
            </a:extLst>
          </p:cNvPr>
          <p:cNvSpPr/>
          <p:nvPr/>
        </p:nvSpPr>
        <p:spPr>
          <a:xfrm>
            <a:off x="1393519" y="2350582"/>
            <a:ext cx="9636369" cy="147091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  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DB9BAEE-F1C0-7B6B-5AAE-952E660E2567}"/>
              </a:ext>
            </a:extLst>
          </p:cNvPr>
          <p:cNvSpPr/>
          <p:nvPr/>
        </p:nvSpPr>
        <p:spPr>
          <a:xfrm>
            <a:off x="1739817" y="5377793"/>
            <a:ext cx="1519310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ные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вопросы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32D72F7-1D49-2BF2-B4B0-D183885F7251}"/>
              </a:ext>
            </a:extLst>
          </p:cNvPr>
          <p:cNvSpPr/>
          <p:nvPr/>
        </p:nvSpPr>
        <p:spPr>
          <a:xfrm>
            <a:off x="252494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оборона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65E69E9-9B73-874D-A94D-9C1661DC2FBB}"/>
              </a:ext>
            </a:extLst>
          </p:cNvPr>
          <p:cNvSpPr/>
          <p:nvPr/>
        </p:nvSpPr>
        <p:spPr>
          <a:xfrm>
            <a:off x="3114537" y="5671024"/>
            <a:ext cx="151931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безопасность и правоохранительная деятельность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E3C8F4C-4B31-57FB-7CC4-B6D9788798EB}"/>
              </a:ext>
            </a:extLst>
          </p:cNvPr>
          <p:cNvSpPr/>
          <p:nvPr/>
        </p:nvSpPr>
        <p:spPr>
          <a:xfrm>
            <a:off x="381062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9A467D6-EB6B-AD9C-E3FD-4FCF3E0BA34B}"/>
              </a:ext>
            </a:extLst>
          </p:cNvPr>
          <p:cNvSpPr/>
          <p:nvPr/>
        </p:nvSpPr>
        <p:spPr>
          <a:xfrm>
            <a:off x="4489256" y="5512413"/>
            <a:ext cx="1519310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9641FE9-7A13-A5B6-5869-0AC09C664E09}"/>
              </a:ext>
            </a:extLst>
          </p:cNvPr>
          <p:cNvSpPr/>
          <p:nvPr/>
        </p:nvSpPr>
        <p:spPr>
          <a:xfrm>
            <a:off x="5086973" y="4920008"/>
            <a:ext cx="95376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Охрана окружающей среды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0DD58CB-4F17-7032-AF60-10AC5E71E32E}"/>
              </a:ext>
            </a:extLst>
          </p:cNvPr>
          <p:cNvSpPr/>
          <p:nvPr/>
        </p:nvSpPr>
        <p:spPr>
          <a:xfrm>
            <a:off x="5563857" y="5497826"/>
            <a:ext cx="1156824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8AC29F0-FBB1-4F5F-195D-D8ADE15674F6}"/>
              </a:ext>
            </a:extLst>
          </p:cNvPr>
          <p:cNvSpPr/>
          <p:nvPr/>
        </p:nvSpPr>
        <p:spPr>
          <a:xfrm>
            <a:off x="6254249" y="4936442"/>
            <a:ext cx="1156824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Культура, кинематография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B26ADCE-88BC-0393-E335-D438EF8E5DF9}"/>
              </a:ext>
            </a:extLst>
          </p:cNvPr>
          <p:cNvSpPr/>
          <p:nvPr/>
        </p:nvSpPr>
        <p:spPr>
          <a:xfrm>
            <a:off x="6720681" y="5497826"/>
            <a:ext cx="1424231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Здравоохранение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17CBDEB-54F7-B6B6-3E53-A57DF5EA7A82}"/>
              </a:ext>
            </a:extLst>
          </p:cNvPr>
          <p:cNvSpPr/>
          <p:nvPr/>
        </p:nvSpPr>
        <p:spPr>
          <a:xfrm>
            <a:off x="7538073" y="4933346"/>
            <a:ext cx="103631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E0AB6D5-93FA-09DE-957E-AF2D0DF25FAA}"/>
              </a:ext>
            </a:extLst>
          </p:cNvPr>
          <p:cNvSpPr/>
          <p:nvPr/>
        </p:nvSpPr>
        <p:spPr>
          <a:xfrm>
            <a:off x="8144912" y="5497826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сорт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8ADF18C-E037-893C-F06B-653B7A4F0B53}"/>
              </a:ext>
            </a:extLst>
          </p:cNvPr>
          <p:cNvSpPr/>
          <p:nvPr/>
        </p:nvSpPr>
        <p:spPr>
          <a:xfrm>
            <a:off x="8803018" y="4904218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5C8A90E-DC32-D5B2-1AEE-7A47874F5CB5}"/>
              </a:ext>
            </a:extLst>
          </p:cNvPr>
          <p:cNvSpPr/>
          <p:nvPr/>
        </p:nvSpPr>
        <p:spPr>
          <a:xfrm>
            <a:off x="9344132" y="5502736"/>
            <a:ext cx="126133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75E123B-3DD3-83E9-C3A2-68DD8A445A62}"/>
              </a:ext>
            </a:extLst>
          </p:cNvPr>
          <p:cNvSpPr/>
          <p:nvPr/>
        </p:nvSpPr>
        <p:spPr>
          <a:xfrm>
            <a:off x="10052892" y="4920166"/>
            <a:ext cx="1424231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4AD6B625-F83A-5567-A58E-12BF0FF4AB41}"/>
              </a:ext>
            </a:extLst>
          </p:cNvPr>
          <p:cNvSpPr/>
          <p:nvPr/>
        </p:nvSpPr>
        <p:spPr>
          <a:xfrm>
            <a:off x="1282935" y="779930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2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A8003FC8-DC4C-DE77-9743-10349583CD7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72130544"/>
              </p:ext>
            </p:extLst>
          </p:nvPr>
        </p:nvGraphicFramePr>
        <p:xfrm>
          <a:off x="1886540" y="1070503"/>
          <a:ext cx="95550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02020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B3981F39-4176-BADE-DA16-2E68D5A05C4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33927279"/>
              </p:ext>
            </p:extLst>
          </p:nvPr>
        </p:nvGraphicFramePr>
        <p:xfrm>
          <a:off x="1371600" y="639822"/>
          <a:ext cx="10972800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49989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114E4502-8BFC-F439-ED70-AF4196973DE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84899516"/>
              </p:ext>
            </p:extLst>
          </p:nvPr>
        </p:nvGraphicFramePr>
        <p:xfrm>
          <a:off x="1105919" y="59397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8A988D78-8618-D3A8-AE57-ACC2F59AEF4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21017412"/>
              </p:ext>
            </p:extLst>
          </p:nvPr>
        </p:nvGraphicFramePr>
        <p:xfrm>
          <a:off x="6877559" y="57492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38503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449008E7-45EF-ED3A-1E23-B655F064165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54397073"/>
              </p:ext>
            </p:extLst>
          </p:nvPr>
        </p:nvGraphicFramePr>
        <p:xfrm>
          <a:off x="1579856" y="747652"/>
          <a:ext cx="10475619" cy="6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03602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38CD4A6-442E-AAD9-BC76-18012A98DD1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33998414"/>
              </p:ext>
            </p:extLst>
          </p:nvPr>
        </p:nvGraphicFramePr>
        <p:xfrm>
          <a:off x="1728758" y="883001"/>
          <a:ext cx="11231592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1661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57205EA-0723-AFF4-D77E-DFABF98B45ED}"/>
              </a:ext>
            </a:extLst>
          </p:cNvPr>
          <p:cNvSpPr/>
          <p:nvPr/>
        </p:nvSpPr>
        <p:spPr>
          <a:xfrm>
            <a:off x="371476" y="1541812"/>
            <a:ext cx="11811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  <a:tab pos="1175067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Каждое поселение имеет собственный бюджет (местный бюджет) и право на получение средств из федерального бюджета и средств из бюджета Республики Крым в соответствии с федеральными законами и законами Республики Крым.</a:t>
            </a:r>
          </a:p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</a:tabLst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E274F8B-8374-114C-15AB-2487AA05AAEC}"/>
              </a:ext>
            </a:extLst>
          </p:cNvPr>
          <p:cNvSpPr/>
          <p:nvPr/>
        </p:nvSpPr>
        <p:spPr>
          <a:xfrm>
            <a:off x="371475" y="670381"/>
            <a:ext cx="1217295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D9B9170-A96D-670A-FEE1-849CE79CF41A}"/>
              </a:ext>
            </a:extLst>
          </p:cNvPr>
          <p:cNvSpPr/>
          <p:nvPr/>
        </p:nvSpPr>
        <p:spPr>
          <a:xfrm>
            <a:off x="371475" y="1173057"/>
            <a:ext cx="1217295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Лобойковского сельского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поселения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Даниловского мунипального района Волгоградской области!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ABEE69D7-17A6-BD28-85D9-7A598215051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29989686"/>
              </p:ext>
            </p:extLst>
          </p:nvPr>
        </p:nvGraphicFramePr>
        <p:xfrm>
          <a:off x="273729" y="2878913"/>
          <a:ext cx="4993870" cy="381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7B2BDF-2835-4648-FF06-945364210A23}"/>
              </a:ext>
            </a:extLst>
          </p:cNvPr>
          <p:cNvSpPr/>
          <p:nvPr/>
        </p:nvSpPr>
        <p:spPr>
          <a:xfrm>
            <a:off x="5169852" y="2637437"/>
            <a:ext cx="70126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Бюджет поселения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сельского поселения. </a:t>
            </a:r>
          </a:p>
          <a:p>
            <a:pPr indent="363538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itchFamily="18" charset="0"/>
            </a:endParaRPr>
          </a:p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Бюджет для граждан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- документ, содержащий 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indent="363538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</a:t>
            </a: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нак ''плюс'' 7">
            <a:extLst>
              <a:ext uri="{FF2B5EF4-FFF2-40B4-BE49-F238E27FC236}">
                <a16:creationId xmlns="" xmlns:a16="http://schemas.microsoft.com/office/drawing/2014/main" id="{8EFABBE3-BCB4-11FC-0E63-D627501E2425}"/>
              </a:ext>
            </a:extLst>
          </p:cNvPr>
          <p:cNvSpPr/>
          <p:nvPr/>
        </p:nvSpPr>
        <p:spPr>
          <a:xfrm>
            <a:off x="2685041" y="3099956"/>
            <a:ext cx="370936" cy="369332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02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555002EC-B4FE-876E-23F5-CCE12DEBD56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957114087"/>
              </p:ext>
            </p:extLst>
          </p:nvPr>
        </p:nvGraphicFramePr>
        <p:xfrm>
          <a:off x="712817" y="614332"/>
          <a:ext cx="5934974" cy="665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073840F8-FD81-EA3C-39DD-12A84837A36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34870812"/>
              </p:ext>
            </p:extLst>
          </p:nvPr>
        </p:nvGraphicFramePr>
        <p:xfrm>
          <a:off x="6480175" y="614332"/>
          <a:ext cx="5934974" cy="665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17370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2737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="" xmlns:a16="http://schemas.microsoft.com/office/drawing/2014/main" id="{94DA1273-B063-16FA-ADC5-94B8D2E4C4CC}"/>
              </a:ext>
            </a:extLst>
          </p:cNvPr>
          <p:cNvSpPr/>
          <p:nvPr/>
        </p:nvSpPr>
        <p:spPr>
          <a:xfrm>
            <a:off x="1541731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="" xmlns:a16="http://schemas.microsoft.com/office/drawing/2014/main" id="{13CF2C7B-0F7E-0CE5-7D5E-E6DFB485B6E7}"/>
              </a:ext>
            </a:extLst>
          </p:cNvPr>
          <p:cNvSpPr/>
          <p:nvPr/>
        </p:nvSpPr>
        <p:spPr>
          <a:xfrm>
            <a:off x="865887" y="1935068"/>
            <a:ext cx="3152956" cy="120032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="" xmlns:a16="http://schemas.microsoft.com/office/drawing/2014/main" id="{C0BB2F4C-261C-876C-C844-EBF01D5BBA84}"/>
              </a:ext>
            </a:extLst>
          </p:cNvPr>
          <p:cNvSpPr/>
          <p:nvPr/>
        </p:nvSpPr>
        <p:spPr>
          <a:xfrm>
            <a:off x="3124640" y="3069334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885E7E4-8B2B-7964-CA0F-36818C768386}"/>
              </a:ext>
            </a:extLst>
          </p:cNvPr>
          <p:cNvSpPr/>
          <p:nvPr/>
        </p:nvSpPr>
        <p:spPr>
          <a:xfrm>
            <a:off x="891155" y="584914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на 2023-2025 гг.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="" xmlns:a16="http://schemas.microsoft.com/office/drawing/2014/main" id="{980019E4-7E4C-C2F3-6209-B1EDB5670D60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20A537-4555-DFE7-C565-90478E9FF76D}"/>
              </a:ext>
            </a:extLst>
          </p:cNvPr>
          <p:cNvSpPr txBox="1"/>
          <p:nvPr/>
        </p:nvSpPr>
        <p:spPr>
          <a:xfrm>
            <a:off x="810789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80C400-9C79-10EA-BB50-F90C701BDC04}"/>
              </a:ext>
            </a:extLst>
          </p:cNvPr>
          <p:cNvSpPr txBox="1"/>
          <p:nvPr/>
        </p:nvSpPr>
        <p:spPr>
          <a:xfrm>
            <a:off x="3037385" y="306342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 smtClean="0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87FC17-77DC-B571-83E2-9CBC510E05D0}"/>
              </a:ext>
            </a:extLst>
          </p:cNvPr>
          <p:cNvSpPr txBox="1"/>
          <p:nvPr/>
        </p:nvSpPr>
        <p:spPr>
          <a:xfrm>
            <a:off x="1862395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2023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="" xmlns:a16="http://schemas.microsoft.com/office/drawing/2014/main" id="{BB624EF1-258D-1DC9-8083-E97057E0E48E}"/>
              </a:ext>
            </a:extLst>
          </p:cNvPr>
          <p:cNvSpPr/>
          <p:nvPr/>
        </p:nvSpPr>
        <p:spPr>
          <a:xfrm>
            <a:off x="5397567" y="1057352"/>
            <a:ext cx="1718850" cy="58815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="" xmlns:a16="http://schemas.microsoft.com/office/drawing/2014/main" id="{828A0295-8E06-6778-8105-670D004777AB}"/>
              </a:ext>
            </a:extLst>
          </p:cNvPr>
          <p:cNvSpPr/>
          <p:nvPr/>
        </p:nvSpPr>
        <p:spPr>
          <a:xfrm>
            <a:off x="4721723" y="1935068"/>
            <a:ext cx="3152956" cy="1200329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="" xmlns:a16="http://schemas.microsoft.com/office/drawing/2014/main" id="{F9DA4FA8-AFF9-19F8-8A46-74361A4E3CC5}"/>
              </a:ext>
            </a:extLst>
          </p:cNvPr>
          <p:cNvSpPr/>
          <p:nvPr/>
        </p:nvSpPr>
        <p:spPr>
          <a:xfrm>
            <a:off x="6980476" y="3069334"/>
            <a:ext cx="1216363" cy="286216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868C231-1C5C-1A3A-9DA6-D878AA2EAA21}"/>
              </a:ext>
            </a:extLst>
          </p:cNvPr>
          <p:cNvSpPr txBox="1"/>
          <p:nvPr/>
        </p:nvSpPr>
        <p:spPr>
          <a:xfrm>
            <a:off x="4666625" y="1943390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E252F8-A312-72B4-8D13-402A72595660}"/>
              </a:ext>
            </a:extLst>
          </p:cNvPr>
          <p:cNvSpPr txBox="1"/>
          <p:nvPr/>
        </p:nvSpPr>
        <p:spPr>
          <a:xfrm>
            <a:off x="6813441" y="305024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="" xmlns:a16="http://schemas.microsoft.com/office/drawing/2014/main" id="{9D10BCB4-950A-0A94-2AD8-642FF1C0533B}"/>
              </a:ext>
            </a:extLst>
          </p:cNvPr>
          <p:cNvSpPr/>
          <p:nvPr/>
        </p:nvSpPr>
        <p:spPr>
          <a:xfrm>
            <a:off x="9122852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AA3E6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="" xmlns:a16="http://schemas.microsoft.com/office/drawing/2014/main" id="{4F21509A-F05A-0D1F-024F-25563A800034}"/>
              </a:ext>
            </a:extLst>
          </p:cNvPr>
          <p:cNvSpPr/>
          <p:nvPr/>
        </p:nvSpPr>
        <p:spPr>
          <a:xfrm>
            <a:off x="8447008" y="1935069"/>
            <a:ext cx="3152956" cy="1223727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="" xmlns:a16="http://schemas.microsoft.com/office/drawing/2014/main" id="{7D406966-EB4F-8A9B-4A4B-8F0D9445311A}"/>
              </a:ext>
            </a:extLst>
          </p:cNvPr>
          <p:cNvSpPr/>
          <p:nvPr/>
        </p:nvSpPr>
        <p:spPr>
          <a:xfrm>
            <a:off x="10705761" y="3071537"/>
            <a:ext cx="1216363" cy="30550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84D9C16-B7BD-3069-56F1-A1198705A8AD}"/>
              </a:ext>
            </a:extLst>
          </p:cNvPr>
          <p:cNvSpPr txBox="1"/>
          <p:nvPr/>
        </p:nvSpPr>
        <p:spPr>
          <a:xfrm>
            <a:off x="8402821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8A5BE6-6B67-6FED-42E6-B9CCC2FCEEBD}"/>
              </a:ext>
            </a:extLst>
          </p:cNvPr>
          <p:cNvSpPr txBox="1"/>
          <p:nvPr/>
        </p:nvSpPr>
        <p:spPr>
          <a:xfrm>
            <a:off x="10551426" y="306101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 smtClean="0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="" xmlns:a16="http://schemas.microsoft.com/office/drawing/2014/main" id="{F75896BC-F5F4-F16E-C33D-89BC24C8EFE7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EC80AC-00C1-A7A0-3315-8677072880AB}"/>
              </a:ext>
            </a:extLst>
          </p:cNvPr>
          <p:cNvSpPr txBox="1"/>
          <p:nvPr/>
        </p:nvSpPr>
        <p:spPr>
          <a:xfrm>
            <a:off x="5718231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2024</a:t>
            </a:r>
          </a:p>
        </p:txBody>
      </p:sp>
      <p:sp>
        <p:nvSpPr>
          <p:cNvPr id="24" name="Лента: наклоненная вверх 23">
            <a:extLst>
              <a:ext uri="{FF2B5EF4-FFF2-40B4-BE49-F238E27FC236}">
                <a16:creationId xmlns="" xmlns:a16="http://schemas.microsoft.com/office/drawing/2014/main" id="{A93BCB43-2F7A-C468-E441-37D15FA35D0D}"/>
              </a:ext>
            </a:extLst>
          </p:cNvPr>
          <p:cNvSpPr/>
          <p:nvPr/>
        </p:nvSpPr>
        <p:spPr>
          <a:xfrm>
            <a:off x="8832555" y="1271323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768D933-1B95-DA16-B3D7-7B4899AE9BEE}"/>
              </a:ext>
            </a:extLst>
          </p:cNvPr>
          <p:cNvSpPr txBox="1"/>
          <p:nvPr/>
        </p:nvSpPr>
        <p:spPr>
          <a:xfrm>
            <a:off x="9443516" y="1217288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2025</a:t>
            </a: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="" xmlns:a16="http://schemas.microsoft.com/office/drawing/2014/main" id="{971B1DF4-DA8C-1960-CAF9-01AB33288536}"/>
              </a:ext>
            </a:extLst>
          </p:cNvPr>
          <p:cNvSpPr/>
          <p:nvPr/>
        </p:nvSpPr>
        <p:spPr>
          <a:xfrm>
            <a:off x="865887" y="3677285"/>
            <a:ext cx="3152956" cy="1234648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="" xmlns:a16="http://schemas.microsoft.com/office/drawing/2014/main" id="{EE586695-ECFF-DFDD-E2D9-13FB2361F12F}"/>
              </a:ext>
            </a:extLst>
          </p:cNvPr>
          <p:cNvSpPr/>
          <p:nvPr/>
        </p:nvSpPr>
        <p:spPr>
          <a:xfrm>
            <a:off x="3159146" y="4741932"/>
            <a:ext cx="1216363" cy="33031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="" xmlns:a16="http://schemas.microsoft.com/office/drawing/2014/main" id="{F5759607-F041-4FCE-27CC-988DF076E089}"/>
              </a:ext>
            </a:extLst>
          </p:cNvPr>
          <p:cNvSpPr/>
          <p:nvPr/>
        </p:nvSpPr>
        <p:spPr>
          <a:xfrm>
            <a:off x="4721723" y="3677285"/>
            <a:ext cx="3152956" cy="1208254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="" xmlns:a16="http://schemas.microsoft.com/office/drawing/2014/main" id="{513BC783-B699-F8FC-D653-4FCDA6D1022F}"/>
              </a:ext>
            </a:extLst>
          </p:cNvPr>
          <p:cNvSpPr/>
          <p:nvPr/>
        </p:nvSpPr>
        <p:spPr>
          <a:xfrm>
            <a:off x="7014982" y="4741932"/>
            <a:ext cx="1216363" cy="330314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01AA65C-7ACE-9334-5719-93E8814FE7C8}"/>
              </a:ext>
            </a:extLst>
          </p:cNvPr>
          <p:cNvSpPr txBox="1"/>
          <p:nvPr/>
        </p:nvSpPr>
        <p:spPr>
          <a:xfrm>
            <a:off x="4634260" y="369754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2D8E0F-7283-025B-D1DC-15EC7EC88E97}"/>
              </a:ext>
            </a:extLst>
          </p:cNvPr>
          <p:cNvSpPr txBox="1"/>
          <p:nvPr/>
        </p:nvSpPr>
        <p:spPr>
          <a:xfrm>
            <a:off x="6965307" y="475779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4" name="Блок-схема: альтернативный процесс 33">
            <a:extLst>
              <a:ext uri="{FF2B5EF4-FFF2-40B4-BE49-F238E27FC236}">
                <a16:creationId xmlns="" xmlns:a16="http://schemas.microsoft.com/office/drawing/2014/main" id="{62839C3A-A67A-0C02-0E5D-70E0D693D986}"/>
              </a:ext>
            </a:extLst>
          </p:cNvPr>
          <p:cNvSpPr/>
          <p:nvPr/>
        </p:nvSpPr>
        <p:spPr>
          <a:xfrm>
            <a:off x="8447008" y="3677285"/>
            <a:ext cx="3152956" cy="1234647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>
            <a:extLst>
              <a:ext uri="{FF2B5EF4-FFF2-40B4-BE49-F238E27FC236}">
                <a16:creationId xmlns="" xmlns:a16="http://schemas.microsoft.com/office/drawing/2014/main" id="{D9E34CA2-CE6B-FCAF-26EE-211371547A9C}"/>
              </a:ext>
            </a:extLst>
          </p:cNvPr>
          <p:cNvSpPr/>
          <p:nvPr/>
        </p:nvSpPr>
        <p:spPr>
          <a:xfrm>
            <a:off x="10740267" y="4744135"/>
            <a:ext cx="1216363" cy="35257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3A2ED99-53A0-5E55-5ACE-E139F7D25A7C}"/>
              </a:ext>
            </a:extLst>
          </p:cNvPr>
          <p:cNvSpPr txBox="1"/>
          <p:nvPr/>
        </p:nvSpPr>
        <p:spPr>
          <a:xfrm>
            <a:off x="8335084" y="368046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EF69D31-15D0-2DDE-6D50-C3E1CA70DAB1}"/>
              </a:ext>
            </a:extLst>
          </p:cNvPr>
          <p:cNvSpPr txBox="1"/>
          <p:nvPr/>
        </p:nvSpPr>
        <p:spPr>
          <a:xfrm>
            <a:off x="10664202" y="47702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 smtClean="0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="" xmlns:a16="http://schemas.microsoft.com/office/drawing/2014/main" id="{E19FC1DD-D42F-9F3E-7ED0-AB13B568F145}"/>
              </a:ext>
            </a:extLst>
          </p:cNvPr>
          <p:cNvSpPr/>
          <p:nvPr/>
        </p:nvSpPr>
        <p:spPr>
          <a:xfrm>
            <a:off x="891132" y="5469499"/>
            <a:ext cx="3152956" cy="101678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="" xmlns:a16="http://schemas.microsoft.com/office/drawing/2014/main" id="{BC02C68E-AB23-A412-0865-79BC0915D669}"/>
              </a:ext>
            </a:extLst>
          </p:cNvPr>
          <p:cNvSpPr/>
          <p:nvPr/>
        </p:nvSpPr>
        <p:spPr>
          <a:xfrm>
            <a:off x="3144895" y="6298466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C4F9C74-305B-3656-C473-B8164292B625}"/>
              </a:ext>
            </a:extLst>
          </p:cNvPr>
          <p:cNvSpPr txBox="1"/>
          <p:nvPr/>
        </p:nvSpPr>
        <p:spPr>
          <a:xfrm>
            <a:off x="836034" y="5518063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48EF53A-A6F3-BEC7-49EE-E9996BB582EA}"/>
              </a:ext>
            </a:extLst>
          </p:cNvPr>
          <p:cNvSpPr txBox="1"/>
          <p:nvPr/>
        </p:nvSpPr>
        <p:spPr>
          <a:xfrm>
            <a:off x="3028448" y="6292122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 smtClean="0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42" name="Блок-схема: альтернативный процесс 41">
            <a:extLst>
              <a:ext uri="{FF2B5EF4-FFF2-40B4-BE49-F238E27FC236}">
                <a16:creationId xmlns="" xmlns:a16="http://schemas.microsoft.com/office/drawing/2014/main" id="{8206479B-15A6-7835-2BCC-5CD1B41CAE14}"/>
              </a:ext>
            </a:extLst>
          </p:cNvPr>
          <p:cNvSpPr/>
          <p:nvPr/>
        </p:nvSpPr>
        <p:spPr>
          <a:xfrm>
            <a:off x="4746968" y="5469500"/>
            <a:ext cx="3152956" cy="1016788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="" xmlns:a16="http://schemas.microsoft.com/office/drawing/2014/main" id="{6A18E4A8-9677-C9FC-72EC-02CBC5696705}"/>
              </a:ext>
            </a:extLst>
          </p:cNvPr>
          <p:cNvSpPr/>
          <p:nvPr/>
        </p:nvSpPr>
        <p:spPr>
          <a:xfrm>
            <a:off x="7000731" y="6298466"/>
            <a:ext cx="1216363" cy="304121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C803B0E-98DE-C6E5-46B8-E5D0C14BB142}"/>
              </a:ext>
            </a:extLst>
          </p:cNvPr>
          <p:cNvSpPr txBox="1"/>
          <p:nvPr/>
        </p:nvSpPr>
        <p:spPr>
          <a:xfrm>
            <a:off x="4688080" y="5536127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1C2CBAE-00FB-8FA0-7797-359A5259EE70}"/>
              </a:ext>
            </a:extLst>
          </p:cNvPr>
          <p:cNvSpPr txBox="1"/>
          <p:nvPr/>
        </p:nvSpPr>
        <p:spPr>
          <a:xfrm>
            <a:off x="6887556" y="6288931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 smtClean="0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46" name="Блок-схема: альтернативный процесс 45">
            <a:extLst>
              <a:ext uri="{FF2B5EF4-FFF2-40B4-BE49-F238E27FC236}">
                <a16:creationId xmlns="" xmlns:a16="http://schemas.microsoft.com/office/drawing/2014/main" id="{09F5C3DB-42EE-B1B2-43C2-D3AC4FC94B0C}"/>
              </a:ext>
            </a:extLst>
          </p:cNvPr>
          <p:cNvSpPr/>
          <p:nvPr/>
        </p:nvSpPr>
        <p:spPr>
          <a:xfrm>
            <a:off x="8472253" y="5469501"/>
            <a:ext cx="3152956" cy="1038998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>
            <a:extLst>
              <a:ext uri="{FF2B5EF4-FFF2-40B4-BE49-F238E27FC236}">
                <a16:creationId xmlns="" xmlns:a16="http://schemas.microsoft.com/office/drawing/2014/main" id="{FCB0F348-86FF-579E-4860-5E79AFFE9AAA}"/>
              </a:ext>
            </a:extLst>
          </p:cNvPr>
          <p:cNvSpPr/>
          <p:nvPr/>
        </p:nvSpPr>
        <p:spPr>
          <a:xfrm>
            <a:off x="10726016" y="6300671"/>
            <a:ext cx="1216363" cy="324614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85653F7-1E5E-D0DA-ACD6-43C167E5D631}"/>
              </a:ext>
            </a:extLst>
          </p:cNvPr>
          <p:cNvSpPr txBox="1"/>
          <p:nvPr/>
        </p:nvSpPr>
        <p:spPr>
          <a:xfrm>
            <a:off x="8398429" y="554348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BC47155-2EB9-52DA-48D3-EB78B312BDC8}"/>
              </a:ext>
            </a:extLst>
          </p:cNvPr>
          <p:cNvSpPr txBox="1"/>
          <p:nvPr/>
        </p:nvSpPr>
        <p:spPr>
          <a:xfrm>
            <a:off x="10675351" y="630498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 smtClean="0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7680CE2-3706-7665-3A97-AC5ADED269ED}"/>
              </a:ext>
            </a:extLst>
          </p:cNvPr>
          <p:cNvSpPr txBox="1"/>
          <p:nvPr/>
        </p:nvSpPr>
        <p:spPr>
          <a:xfrm>
            <a:off x="801958" y="368230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9452A79-9163-B361-CCF7-AB46601F5F6A}"/>
              </a:ext>
            </a:extLst>
          </p:cNvPr>
          <p:cNvSpPr txBox="1"/>
          <p:nvPr/>
        </p:nvSpPr>
        <p:spPr>
          <a:xfrm>
            <a:off x="3172458" y="47698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 smtClean="0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57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6854298-707F-6942-3C72-CC3925F6B126}"/>
              </a:ext>
            </a:extLst>
          </p:cNvPr>
          <p:cNvSpPr/>
          <p:nvPr/>
        </p:nvSpPr>
        <p:spPr>
          <a:xfrm>
            <a:off x="2892596" y="3098253"/>
            <a:ext cx="88009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Адрес: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403380, Волгоградская обл., Даниловский р-н, с.Лобойково, ул. Еланская, д.9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Телефон: </a:t>
            </a:r>
            <a:r>
              <a:rPr lang="ru-RU" b="1" dirty="0" smtClean="0">
                <a:solidFill>
                  <a:schemeClr val="bg1"/>
                </a:solidFill>
                <a:latin typeface="Open Sans"/>
              </a:rPr>
              <a:t>8-84461-5-67-55, 8-84461-5-67-83</a:t>
            </a:r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Электронная почта: </a:t>
            </a:r>
            <a:r>
              <a:rPr lang="en-US" b="1" dirty="0" smtClean="0">
                <a:solidFill>
                  <a:schemeClr val="bg1"/>
                </a:solidFill>
                <a:latin typeface="Open Sans"/>
              </a:rPr>
              <a:t>Loboikovo-adm@yandex.ru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C8DF83-3BD5-65C2-5DBF-B4085DD3A833}"/>
              </a:ext>
            </a:extLst>
          </p:cNvPr>
          <p:cNvSpPr/>
          <p:nvPr/>
        </p:nvSpPr>
        <p:spPr>
          <a:xfrm>
            <a:off x="1937344" y="1397406"/>
            <a:ext cx="92190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a typeface="+mj-ea"/>
                <a:cs typeface="+mj-cs"/>
              </a:rPr>
              <a:t>Лобойковское  </a:t>
            </a: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сельское поселение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a typeface="+mj-ea"/>
                <a:cs typeface="+mj-cs"/>
              </a:rPr>
              <a:t>Даниловского муниципального  </a:t>
            </a: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района </a:t>
            </a:r>
            <a:r>
              <a:rPr lang="ru-RU" sz="3200" b="1" dirty="0" smtClean="0">
                <a:solidFill>
                  <a:schemeClr val="bg1"/>
                </a:solidFill>
                <a:ea typeface="+mj-ea"/>
                <a:cs typeface="+mj-cs"/>
              </a:rPr>
              <a:t>Волгоградской области</a:t>
            </a:r>
            <a:endParaRPr lang="ru-RU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95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429CD80-6C8E-2A21-F5BE-10A10222883E}"/>
              </a:ext>
            </a:extLst>
          </p:cNvPr>
          <p:cNvSpPr/>
          <p:nvPr/>
        </p:nvSpPr>
        <p:spPr>
          <a:xfrm>
            <a:off x="1937491" y="4734695"/>
            <a:ext cx="9085367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F496E6D-6266-B62F-0E44-72D20FC33064}"/>
              </a:ext>
            </a:extLst>
          </p:cNvPr>
          <p:cNvSpPr/>
          <p:nvPr/>
        </p:nvSpPr>
        <p:spPr>
          <a:xfrm>
            <a:off x="2349677" y="5570839"/>
            <a:ext cx="867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(публичные и гражданско-правовые)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выплатить денежные средства из соответствующего бюджета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81507F7A-793C-57D6-C27D-B4498B23D97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74676729"/>
              </p:ext>
            </p:extLst>
          </p:nvPr>
        </p:nvGraphicFramePr>
        <p:xfrm>
          <a:off x="2515593" y="2004288"/>
          <a:ext cx="7445373" cy="18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F16CFB-FA8E-FFDC-0869-1C115F9D029F}"/>
              </a:ext>
            </a:extLst>
          </p:cNvPr>
          <p:cNvSpPr txBox="1"/>
          <p:nvPr/>
        </p:nvSpPr>
        <p:spPr>
          <a:xfrm>
            <a:off x="3564469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6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64D0E4-B137-367D-4AAB-D2DD77EE1688}"/>
              </a:ext>
            </a:extLst>
          </p:cNvPr>
          <p:cNvSpPr txBox="1"/>
          <p:nvPr/>
        </p:nvSpPr>
        <p:spPr>
          <a:xfrm>
            <a:off x="6519771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D49D18E-4702-36D1-3A2D-F7DF1DCAB737}"/>
              </a:ext>
            </a:extLst>
          </p:cNvPr>
          <p:cNvSpPr/>
          <p:nvPr/>
        </p:nvSpPr>
        <p:spPr>
          <a:xfrm>
            <a:off x="5391354" y="876525"/>
            <a:ext cx="4569612" cy="772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F74C42D-D394-98B1-F249-F7D9DD03BC94}"/>
              </a:ext>
            </a:extLst>
          </p:cNvPr>
          <p:cNvSpPr/>
          <p:nvPr/>
        </p:nvSpPr>
        <p:spPr>
          <a:xfrm>
            <a:off x="4446408" y="103869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D5924A8-1C60-96D5-A89A-94B9A5F0A489}"/>
              </a:ext>
            </a:extLst>
          </p:cNvPr>
          <p:cNvSpPr/>
          <p:nvPr/>
        </p:nvSpPr>
        <p:spPr>
          <a:xfrm>
            <a:off x="7077027" y="107221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>
            <a:extLst>
              <a:ext uri="{FF2B5EF4-FFF2-40B4-BE49-F238E27FC236}">
                <a16:creationId xmlns="" xmlns:a16="http://schemas.microsoft.com/office/drawing/2014/main" id="{4587F6CA-DAF8-C059-ABF4-AB45FF275407}"/>
              </a:ext>
            </a:extLst>
          </p:cNvPr>
          <p:cNvSpPr/>
          <p:nvPr/>
        </p:nvSpPr>
        <p:spPr>
          <a:xfrm>
            <a:off x="7495424" y="1032327"/>
            <a:ext cx="444725" cy="387648"/>
          </a:xfrm>
          <a:prstGeom prst="mathEqual">
            <a:avLst>
              <a:gd name="adj1" fmla="val 12976"/>
              <a:gd name="adj2" fmla="val 1703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4B0ABB5-BC90-AD47-2214-DE0603B55BDB}"/>
              </a:ext>
            </a:extLst>
          </p:cNvPr>
          <p:cNvSpPr/>
          <p:nvPr/>
        </p:nvSpPr>
        <p:spPr>
          <a:xfrm>
            <a:off x="9177748" y="1072215"/>
            <a:ext cx="2725149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возникает: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7DE0203-99C8-932A-E950-9BFCFCEBA73B}"/>
              </a:ext>
            </a:extLst>
          </p:cNvPr>
          <p:cNvSpPr/>
          <p:nvPr/>
        </p:nvSpPr>
        <p:spPr>
          <a:xfrm>
            <a:off x="1684863" y="1032327"/>
            <a:ext cx="3789744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нарушается равенство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FDF6C813-198B-813F-9B0F-501DBB9E6222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342880B-3A10-A529-A089-EBFBB6638119}"/>
              </a:ext>
            </a:extLst>
          </p:cNvPr>
          <p:cNvSpPr txBox="1"/>
          <p:nvPr/>
        </p:nvSpPr>
        <p:spPr>
          <a:xfrm>
            <a:off x="5842709" y="11877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AA3E6F"/>
                </a:solidFill>
                <a:latin typeface="Extrabold" panose="00000900000000000000" pitchFamily="50" charset="0"/>
              </a:rPr>
              <a:t>2023</a:t>
            </a: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01EC2815-05E0-AFA8-0A49-3994C0856CF1}"/>
              </a:ext>
            </a:extLst>
          </p:cNvPr>
          <p:cNvSpPr/>
          <p:nvPr/>
        </p:nvSpPr>
        <p:spPr>
          <a:xfrm>
            <a:off x="6263977" y="32751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2E557C3-F8DE-A642-61B4-8BDE8A38EEF3}"/>
              </a:ext>
            </a:extLst>
          </p:cNvPr>
          <p:cNvSpPr/>
          <p:nvPr/>
        </p:nvSpPr>
        <p:spPr>
          <a:xfrm>
            <a:off x="4468016" y="27981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416894F-1B2B-388D-3D82-E3C5ED474A16}"/>
              </a:ext>
            </a:extLst>
          </p:cNvPr>
          <p:cNvSpPr txBox="1"/>
          <p:nvPr/>
        </p:nvSpPr>
        <p:spPr>
          <a:xfrm>
            <a:off x="4743450" y="27885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="" xmlns:a16="http://schemas.microsoft.com/office/drawing/2014/main" id="{F4C8C406-EBFC-042C-7D20-2CB4645E5485}"/>
              </a:ext>
            </a:extLst>
          </p:cNvPr>
          <p:cNvSpPr/>
          <p:nvPr/>
        </p:nvSpPr>
        <p:spPr>
          <a:xfrm>
            <a:off x="4372122" y="1893256"/>
            <a:ext cx="1668568" cy="830486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="" xmlns:a16="http://schemas.microsoft.com/office/drawing/2014/main" id="{485FDFD6-44B7-DB87-5F06-40D74AA0F8DB}"/>
              </a:ext>
            </a:extLst>
          </p:cNvPr>
          <p:cNvSpPr/>
          <p:nvPr/>
        </p:nvSpPr>
        <p:spPr>
          <a:xfrm rot="247143">
            <a:off x="6910375" y="1875222"/>
            <a:ext cx="1687281" cy="826630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DDF1EA7-F278-B358-880C-5FEF9445910B}"/>
              </a:ext>
            </a:extLst>
          </p:cNvPr>
          <p:cNvSpPr txBox="1"/>
          <p:nvPr/>
        </p:nvSpPr>
        <p:spPr>
          <a:xfrm>
            <a:off x="4395500" y="1956588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3776080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755740-2056-F8C9-0560-672150FB82FD}"/>
              </a:ext>
            </a:extLst>
          </p:cNvPr>
          <p:cNvSpPr txBox="1"/>
          <p:nvPr/>
        </p:nvSpPr>
        <p:spPr>
          <a:xfrm rot="281147">
            <a:off x="6971925" y="1949585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3776080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Равно 33">
            <a:extLst>
              <a:ext uri="{FF2B5EF4-FFF2-40B4-BE49-F238E27FC236}">
                <a16:creationId xmlns="" xmlns:a16="http://schemas.microsoft.com/office/drawing/2014/main" id="{8538AF46-BAE6-DE10-E54A-D6A746DC86FF}"/>
              </a:ext>
            </a:extLst>
          </p:cNvPr>
          <p:cNvSpPr/>
          <p:nvPr/>
        </p:nvSpPr>
        <p:spPr>
          <a:xfrm>
            <a:off x="6266306" y="21058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D5D7761-F950-963F-CF6E-F999B8D23CF8}"/>
              </a:ext>
            </a:extLst>
          </p:cNvPr>
          <p:cNvSpPr/>
          <p:nvPr/>
        </p:nvSpPr>
        <p:spPr>
          <a:xfrm>
            <a:off x="2057866" y="645526"/>
            <a:ext cx="964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 smtClean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 </a:t>
            </a:r>
            <a:r>
              <a:rPr lang="ru-RU" sz="2000" b="1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сельское </a:t>
            </a:r>
            <a:r>
              <a:rPr lang="ru-RU" sz="2000" b="1" dirty="0" smtClean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поселение Даниловского муниципального </a:t>
            </a:r>
            <a:r>
              <a:rPr lang="ru-RU" sz="2000" b="1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района </a:t>
            </a:r>
            <a:r>
              <a:rPr lang="ru-RU" sz="2000" b="1" dirty="0" smtClean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Волгоградской области</a:t>
            </a:r>
            <a:endParaRPr lang="ru-RU" sz="1200" b="1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995A6DC-E1DA-13ED-B46B-A25ED93A0285}"/>
              </a:ext>
            </a:extLst>
          </p:cNvPr>
          <p:cNvSpPr txBox="1"/>
          <p:nvPr/>
        </p:nvSpPr>
        <p:spPr>
          <a:xfrm>
            <a:off x="3328109" y="41214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B85646"/>
                </a:solidFill>
                <a:latin typeface="Extrabold" panose="00000900000000000000" pitchFamily="50" charset="0"/>
              </a:rPr>
              <a:t>2024</a:t>
            </a:r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="" xmlns:a16="http://schemas.microsoft.com/office/drawing/2014/main" id="{0855F53B-B5B8-DE74-950D-AAA1AF3625E4}"/>
              </a:ext>
            </a:extLst>
          </p:cNvPr>
          <p:cNvSpPr/>
          <p:nvPr/>
        </p:nvSpPr>
        <p:spPr>
          <a:xfrm>
            <a:off x="3749377" y="62088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81A5CD2B-FD31-6483-9D42-23B3BBAE90D2}"/>
              </a:ext>
            </a:extLst>
          </p:cNvPr>
          <p:cNvSpPr/>
          <p:nvPr/>
        </p:nvSpPr>
        <p:spPr>
          <a:xfrm>
            <a:off x="1953416" y="57318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94D2B54-CC45-0AFF-D5FC-2C8A2A664C96}"/>
              </a:ext>
            </a:extLst>
          </p:cNvPr>
          <p:cNvSpPr txBox="1"/>
          <p:nvPr/>
        </p:nvSpPr>
        <p:spPr>
          <a:xfrm>
            <a:off x="2228850" y="57222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</a:t>
            </a:r>
            <a:r>
              <a:rPr lang="ru-RU" dirty="0">
                <a:solidFill>
                  <a:srgbClr val="B85646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0,00</a:t>
            </a:r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="" xmlns:a16="http://schemas.microsoft.com/office/drawing/2014/main" id="{87B3A452-BCC2-DBD8-28FF-B148804CFC22}"/>
              </a:ext>
            </a:extLst>
          </p:cNvPr>
          <p:cNvSpPr/>
          <p:nvPr/>
        </p:nvSpPr>
        <p:spPr>
          <a:xfrm>
            <a:off x="1857522" y="4826956"/>
            <a:ext cx="1668568" cy="830486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="" xmlns:a16="http://schemas.microsoft.com/office/drawing/2014/main" id="{C7F9EB22-E18A-93C2-66C4-5342E6E24469}"/>
              </a:ext>
            </a:extLst>
          </p:cNvPr>
          <p:cNvSpPr/>
          <p:nvPr/>
        </p:nvSpPr>
        <p:spPr>
          <a:xfrm rot="247143">
            <a:off x="4395775" y="4808922"/>
            <a:ext cx="1687281" cy="826630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531AE2C-B760-256F-0B81-FCD9312E4AD7}"/>
              </a:ext>
            </a:extLst>
          </p:cNvPr>
          <p:cNvSpPr txBox="1"/>
          <p:nvPr/>
        </p:nvSpPr>
        <p:spPr>
          <a:xfrm>
            <a:off x="1880900" y="4890288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2899470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D9E31C4-DFF4-7B2B-AC26-4053A2180DB7}"/>
              </a:ext>
            </a:extLst>
          </p:cNvPr>
          <p:cNvSpPr txBox="1"/>
          <p:nvPr/>
        </p:nvSpPr>
        <p:spPr>
          <a:xfrm rot="281147">
            <a:off x="4457325" y="4883285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2899470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 43">
            <a:extLst>
              <a:ext uri="{FF2B5EF4-FFF2-40B4-BE49-F238E27FC236}">
                <a16:creationId xmlns="" xmlns:a16="http://schemas.microsoft.com/office/drawing/2014/main" id="{408C822B-787D-D2BD-1FF1-8667E404D982}"/>
              </a:ext>
            </a:extLst>
          </p:cNvPr>
          <p:cNvSpPr/>
          <p:nvPr/>
        </p:nvSpPr>
        <p:spPr>
          <a:xfrm>
            <a:off x="3751706" y="50395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B8564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9015ABD-F927-2986-5880-7FC8C1235E09}"/>
              </a:ext>
            </a:extLst>
          </p:cNvPr>
          <p:cNvSpPr txBox="1"/>
          <p:nvPr/>
        </p:nvSpPr>
        <p:spPr>
          <a:xfrm>
            <a:off x="8503154" y="4130992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E6901F"/>
                </a:solidFill>
                <a:latin typeface="Extrabold" panose="00000900000000000000" pitchFamily="50" charset="0"/>
              </a:rPr>
              <a:t>2025</a:t>
            </a: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="" xmlns:a16="http://schemas.microsoft.com/office/drawing/2014/main" id="{DBDFFAE7-D53D-A1C2-6811-C4ADECB3C34A}"/>
              </a:ext>
            </a:extLst>
          </p:cNvPr>
          <p:cNvSpPr/>
          <p:nvPr/>
        </p:nvSpPr>
        <p:spPr>
          <a:xfrm>
            <a:off x="8924422" y="6218360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4932A91F-0B7C-AB64-1610-E0412F09C5BF}"/>
              </a:ext>
            </a:extLst>
          </p:cNvPr>
          <p:cNvSpPr/>
          <p:nvPr/>
        </p:nvSpPr>
        <p:spPr>
          <a:xfrm>
            <a:off x="7128461" y="5741390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C3F7E7F-2449-49EA-A025-FCEF44AF7A37}"/>
              </a:ext>
            </a:extLst>
          </p:cNvPr>
          <p:cNvSpPr txBox="1"/>
          <p:nvPr/>
        </p:nvSpPr>
        <p:spPr>
          <a:xfrm>
            <a:off x="7403895" y="5731835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="" xmlns:a16="http://schemas.microsoft.com/office/drawing/2014/main" id="{FCABADB5-FDFB-34D9-8ADC-69F1D3E1982A}"/>
              </a:ext>
            </a:extLst>
          </p:cNvPr>
          <p:cNvSpPr/>
          <p:nvPr/>
        </p:nvSpPr>
        <p:spPr>
          <a:xfrm>
            <a:off x="7032567" y="4836511"/>
            <a:ext cx="1668568" cy="83048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="" xmlns:a16="http://schemas.microsoft.com/office/drawing/2014/main" id="{A4191B70-DC6D-8CCD-7436-223805037C0C}"/>
              </a:ext>
            </a:extLst>
          </p:cNvPr>
          <p:cNvSpPr/>
          <p:nvPr/>
        </p:nvSpPr>
        <p:spPr>
          <a:xfrm rot="247143">
            <a:off x="9570820" y="4818477"/>
            <a:ext cx="1687281" cy="82663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519D26E-85A7-D9AE-2B05-2AAD391DFA5E}"/>
              </a:ext>
            </a:extLst>
          </p:cNvPr>
          <p:cNvSpPr txBox="1"/>
          <p:nvPr/>
        </p:nvSpPr>
        <p:spPr>
          <a:xfrm>
            <a:off x="7055945" y="4954707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2932949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9587F04-2170-4F6A-58D0-F6A738B6A694}"/>
              </a:ext>
            </a:extLst>
          </p:cNvPr>
          <p:cNvSpPr txBox="1"/>
          <p:nvPr/>
        </p:nvSpPr>
        <p:spPr>
          <a:xfrm rot="281147">
            <a:off x="9632370" y="4929416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2932949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Равно 52">
            <a:extLst>
              <a:ext uri="{FF2B5EF4-FFF2-40B4-BE49-F238E27FC236}">
                <a16:creationId xmlns="" xmlns:a16="http://schemas.microsoft.com/office/drawing/2014/main" id="{00BD9B60-6D89-09B3-59AD-A683DCE3579E}"/>
              </a:ext>
            </a:extLst>
          </p:cNvPr>
          <p:cNvSpPr/>
          <p:nvPr/>
        </p:nvSpPr>
        <p:spPr>
          <a:xfrm>
            <a:off x="8926751" y="5049090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E690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0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B7DAE98A-A786-B204-E013-F7839150B6A3}"/>
              </a:ext>
            </a:extLst>
          </p:cNvPr>
          <p:cNvSpPr/>
          <p:nvPr/>
        </p:nvSpPr>
        <p:spPr>
          <a:xfrm>
            <a:off x="1974553" y="1157484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18BF11-25AF-2CE8-EE40-59563728DF80}"/>
              </a:ext>
            </a:extLst>
          </p:cNvPr>
          <p:cNvSpPr txBox="1"/>
          <p:nvPr/>
        </p:nvSpPr>
        <p:spPr>
          <a:xfrm>
            <a:off x="2129828" y="1220925"/>
            <a:ext cx="3183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Согласование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проекта решения о бюджете 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9B8C465E-AB9A-6294-9568-6C7FDC1B1E98}"/>
              </a:ext>
            </a:extLst>
          </p:cNvPr>
          <p:cNvSpPr/>
          <p:nvPr/>
        </p:nvSpPr>
        <p:spPr>
          <a:xfrm>
            <a:off x="7636348" y="1157484"/>
            <a:ext cx="3548329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C42561-6858-93C8-49E7-82AB8CCEBD4D}"/>
              </a:ext>
            </a:extLst>
          </p:cNvPr>
          <p:cNvSpPr txBox="1"/>
          <p:nvPr/>
        </p:nvSpPr>
        <p:spPr>
          <a:xfrm>
            <a:off x="7889402" y="1237639"/>
            <a:ext cx="32952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Рассмотрение проекта решения о бюджете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Утверждение проекта решения о бюджете.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Подписание решения о бюджете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AA9FA29D-BB3F-18BC-A45E-07808C063830}"/>
              </a:ext>
            </a:extLst>
          </p:cNvPr>
          <p:cNvSpPr/>
          <p:nvPr/>
        </p:nvSpPr>
        <p:spPr>
          <a:xfrm>
            <a:off x="7659359" y="4399458"/>
            <a:ext cx="3525317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7DDBFA-172C-3E1E-581A-818F7AF6BD2F}"/>
              </a:ext>
            </a:extLst>
          </p:cNvPr>
          <p:cNvSpPr txBox="1"/>
          <p:nvPr/>
        </p:nvSpPr>
        <p:spPr>
          <a:xfrm>
            <a:off x="7900899" y="4937593"/>
            <a:ext cx="35540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документов для исполнения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Исполнение бюджета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9B5B2BE9-A22B-E952-8695-8AF16C5A9F8B}"/>
              </a:ext>
            </a:extLst>
          </p:cNvPr>
          <p:cNvSpPr/>
          <p:nvPr/>
        </p:nvSpPr>
        <p:spPr>
          <a:xfrm>
            <a:off x="1971683" y="4409537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39CA498-A61E-AD67-C0DC-CBD70B022C75}"/>
              </a:ext>
            </a:extLst>
          </p:cNvPr>
          <p:cNvSpPr txBox="1"/>
          <p:nvPr/>
        </p:nvSpPr>
        <p:spPr>
          <a:xfrm>
            <a:off x="1971684" y="4472978"/>
            <a:ext cx="3692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Подготовка бюджетной отчётности       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Рассмотрение и согласование бюджетной отчетности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Утверждение бюджетной отчётности об исполнении бюджета.</a:t>
            </a:r>
            <a:endParaRPr lang="ru-RU" sz="1600" dirty="0"/>
          </a:p>
        </p:txBody>
      </p:sp>
      <p:sp>
        <p:nvSpPr>
          <p:cNvPr id="16" name="Блок-схема: ИЛИ 15">
            <a:extLst>
              <a:ext uri="{FF2B5EF4-FFF2-40B4-BE49-F238E27FC236}">
                <a16:creationId xmlns="" xmlns:a16="http://schemas.microsoft.com/office/drawing/2014/main" id="{8E29A26E-A1E9-8CEC-6918-0DCA7B0E4FF0}"/>
              </a:ext>
            </a:extLst>
          </p:cNvPr>
          <p:cNvSpPr/>
          <p:nvPr/>
        </p:nvSpPr>
        <p:spPr>
          <a:xfrm>
            <a:off x="4940586" y="2246433"/>
            <a:ext cx="3329796" cy="3329796"/>
          </a:xfrm>
          <a:prstGeom prst="flowChartOr">
            <a:avLst/>
          </a:prstGeom>
          <a:solidFill>
            <a:srgbClr val="AA3E6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636216D-AC99-BBAB-9AA5-63E3568AE3F7}"/>
              </a:ext>
            </a:extLst>
          </p:cNvPr>
          <p:cNvSpPr/>
          <p:nvPr/>
        </p:nvSpPr>
        <p:spPr>
          <a:xfrm>
            <a:off x="6516369" y="1711877"/>
            <a:ext cx="178283" cy="4502989"/>
          </a:xfrm>
          <a:prstGeom prst="rect">
            <a:avLst/>
          </a:prstGeom>
          <a:solidFill>
            <a:srgbClr val="FB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FFD650B-CEC9-B113-A52D-37F167C28EB9}"/>
              </a:ext>
            </a:extLst>
          </p:cNvPr>
          <p:cNvSpPr/>
          <p:nvPr/>
        </p:nvSpPr>
        <p:spPr>
          <a:xfrm rot="5400000">
            <a:off x="6533989" y="1684041"/>
            <a:ext cx="143041" cy="4502989"/>
          </a:xfrm>
          <a:prstGeom prst="rect">
            <a:avLst/>
          </a:prstGeom>
          <a:solidFill>
            <a:srgbClr val="F8D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5E76840-BB8C-2254-DE1A-E0A1BF17A4B5}"/>
              </a:ext>
            </a:extLst>
          </p:cNvPr>
          <p:cNvSpPr txBox="1"/>
          <p:nvPr/>
        </p:nvSpPr>
        <p:spPr>
          <a:xfrm>
            <a:off x="4934539" y="3432185"/>
            <a:ext cx="16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СОСТАВЛЕНИЕ</a:t>
            </a:r>
            <a:endParaRPr lang="ru-RU" sz="20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B03A0E-41D5-FB54-324D-8DA792510A0D}"/>
              </a:ext>
            </a:extLst>
          </p:cNvPr>
          <p:cNvSpPr txBox="1"/>
          <p:nvPr/>
        </p:nvSpPr>
        <p:spPr>
          <a:xfrm>
            <a:off x="6651332" y="3433255"/>
            <a:ext cx="16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УТВЕРЖДЕНИЕ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8A97608-A5D4-2B02-03D7-5E51A2335F2A}"/>
              </a:ext>
            </a:extLst>
          </p:cNvPr>
          <p:cNvSpPr txBox="1"/>
          <p:nvPr/>
        </p:nvSpPr>
        <p:spPr>
          <a:xfrm>
            <a:off x="6636392" y="3992610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ИСПОЛНЕНИЕ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BF7E58F-8EF1-0BBE-2E29-671B21068A53}"/>
              </a:ext>
            </a:extLst>
          </p:cNvPr>
          <p:cNvSpPr txBox="1"/>
          <p:nvPr/>
        </p:nvSpPr>
        <p:spPr>
          <a:xfrm>
            <a:off x="4979412" y="3992137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ОТЧЕТНОСТЬ</a:t>
            </a: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="" xmlns:a16="http://schemas.microsoft.com/office/drawing/2014/main" id="{7985A218-5F9B-8BC5-78A1-60BF6BB4C25C}"/>
              </a:ext>
            </a:extLst>
          </p:cNvPr>
          <p:cNvSpPr/>
          <p:nvPr/>
        </p:nvSpPr>
        <p:spPr>
          <a:xfrm>
            <a:off x="5658020" y="149015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="" xmlns:a16="http://schemas.microsoft.com/office/drawing/2014/main" id="{2F73C5F4-F118-41EF-F9AC-0BD0B3AE3307}"/>
              </a:ext>
            </a:extLst>
          </p:cNvPr>
          <p:cNvSpPr/>
          <p:nvPr/>
        </p:nvSpPr>
        <p:spPr>
          <a:xfrm rot="10800000">
            <a:off x="5623538" y="581487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="" xmlns:a16="http://schemas.microsoft.com/office/drawing/2014/main" id="{1E15627C-283E-8738-2885-7474C3FBCBBB}"/>
              </a:ext>
            </a:extLst>
          </p:cNvPr>
          <p:cNvSpPr/>
          <p:nvPr/>
        </p:nvSpPr>
        <p:spPr>
          <a:xfrm rot="5400000">
            <a:off x="8195268" y="3663849"/>
            <a:ext cx="914078" cy="372779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0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12192B5-75D3-3ABD-2AB0-17A7C23AA84A}"/>
              </a:ext>
            </a:extLst>
          </p:cNvPr>
          <p:cNvSpPr/>
          <p:nvPr/>
        </p:nvSpPr>
        <p:spPr>
          <a:xfrm>
            <a:off x="1781782" y="2096031"/>
            <a:ext cx="9794871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Площадь сельского поселения – </a:t>
            </a:r>
            <a:r>
              <a:rPr lang="ru-RU" b="1" dirty="0" smtClean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17862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га.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Население – </a:t>
            </a:r>
            <a:r>
              <a:rPr lang="ru-RU" b="1" dirty="0" smtClean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750человек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. 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 состав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Лобойковского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 сельского поселения  входят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2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населенных пункта: </a:t>
            </a:r>
          </a:p>
          <a:p>
            <a:pPr marL="11113" indent="346075" algn="just"/>
            <a:r>
              <a:rPr lang="ru-RU" b="1" dirty="0" smtClean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 Лобойково </a:t>
            </a:r>
            <a:endParaRPr lang="ru-RU" b="1" dirty="0">
              <a:solidFill>
                <a:srgbClr val="7030A0"/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113" indent="346075" algn="just"/>
            <a:r>
              <a:rPr lang="ru-RU" b="1" dirty="0" smtClean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Х. Каменночерновский</a:t>
            </a:r>
            <a:endParaRPr lang="ru-RU" b="1" dirty="0">
              <a:solidFill>
                <a:srgbClr val="7030A0"/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113" indent="346075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Административным центром Поселения является </a:t>
            </a:r>
            <a:r>
              <a:rPr lang="ru-RU" b="1" dirty="0" smtClean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с.Лобойково</a:t>
            </a:r>
            <a:endParaRPr lang="ru-RU" dirty="0">
              <a:solidFill>
                <a:srgbClr val="7030A0"/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266700" indent="-173038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9DA222E-BFF4-4597-E738-8C72402BE35A}"/>
              </a:ext>
            </a:extLst>
          </p:cNvPr>
          <p:cNvSpPr/>
          <p:nvPr/>
        </p:nvSpPr>
        <p:spPr>
          <a:xfrm>
            <a:off x="1481978" y="943507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E386FE0-7389-FAF6-9F8F-B7C5367A7CD6}"/>
              </a:ext>
            </a:extLst>
          </p:cNvPr>
          <p:cNvSpPr/>
          <p:nvPr/>
        </p:nvSpPr>
        <p:spPr>
          <a:xfrm>
            <a:off x="2069712" y="1498790"/>
            <a:ext cx="921901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Даниловского муниципального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Волгоградской  области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2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>
            <a:extLst>
              <a:ext uri="{FF2B5EF4-FFF2-40B4-BE49-F238E27FC236}">
                <a16:creationId xmlns="" xmlns:a16="http://schemas.microsoft.com/office/drawing/2014/main" id="{61E9A3B7-DE8C-6AFB-D0D4-CFC8CE6E32F7}"/>
              </a:ext>
            </a:extLst>
          </p:cNvPr>
          <p:cNvSpPr/>
          <p:nvPr/>
        </p:nvSpPr>
        <p:spPr>
          <a:xfrm>
            <a:off x="7755109" y="3546431"/>
            <a:ext cx="2494341" cy="3059154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>
            <a:extLst>
              <a:ext uri="{FF2B5EF4-FFF2-40B4-BE49-F238E27FC236}">
                <a16:creationId xmlns="" xmlns:a16="http://schemas.microsoft.com/office/drawing/2014/main" id="{DE746FF5-018A-0E5C-B803-28C502E1C65D}"/>
              </a:ext>
            </a:extLst>
          </p:cNvPr>
          <p:cNvSpPr/>
          <p:nvPr/>
        </p:nvSpPr>
        <p:spPr>
          <a:xfrm>
            <a:off x="4977045" y="3567034"/>
            <a:ext cx="2494341" cy="3038551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>
            <a:extLst>
              <a:ext uri="{FF2B5EF4-FFF2-40B4-BE49-F238E27FC236}">
                <a16:creationId xmlns="" xmlns:a16="http://schemas.microsoft.com/office/drawing/2014/main" id="{0088BA46-7401-78B3-AAA5-E5A781A3E4E9}"/>
              </a:ext>
            </a:extLst>
          </p:cNvPr>
          <p:cNvSpPr/>
          <p:nvPr/>
        </p:nvSpPr>
        <p:spPr>
          <a:xfrm>
            <a:off x="2189455" y="3567034"/>
            <a:ext cx="2494341" cy="3038551"/>
          </a:xfrm>
          <a:prstGeom prst="cube">
            <a:avLst>
              <a:gd name="adj" fmla="val 6421"/>
            </a:avLst>
          </a:prstGeom>
          <a:solidFill>
            <a:srgbClr val="E1ADC5"/>
          </a:solidFill>
          <a:ln w="9525"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805CE1-57FD-61A1-1C23-E1A85150B8EA}"/>
              </a:ext>
            </a:extLst>
          </p:cNvPr>
          <p:cNvSpPr/>
          <p:nvPr/>
        </p:nvSpPr>
        <p:spPr>
          <a:xfrm>
            <a:off x="4319099" y="1573934"/>
            <a:ext cx="3620922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E9BC13-E03E-05DB-96E8-5D7D273E4A99}"/>
              </a:ext>
            </a:extLst>
          </p:cNvPr>
          <p:cNvSpPr/>
          <p:nvPr/>
        </p:nvSpPr>
        <p:spPr>
          <a:xfrm>
            <a:off x="2025183" y="861745"/>
            <a:ext cx="9496257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безвозмездные и безвозвратные поступления денежные средств в бюджет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="" xmlns:a16="http://schemas.microsoft.com/office/drawing/2014/main" id="{4A90AEEF-496D-5801-BB47-3B550C3248C4}"/>
              </a:ext>
            </a:extLst>
          </p:cNvPr>
          <p:cNvSpPr/>
          <p:nvPr/>
        </p:nvSpPr>
        <p:spPr>
          <a:xfrm>
            <a:off x="4977046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B85646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>
            <a:extLst>
              <a:ext uri="{FF2B5EF4-FFF2-40B4-BE49-F238E27FC236}">
                <a16:creationId xmlns="" xmlns:a16="http://schemas.microsoft.com/office/drawing/2014/main" id="{A4666939-F227-47D3-33F9-66213D6B95C3}"/>
              </a:ext>
            </a:extLst>
          </p:cNvPr>
          <p:cNvSpPr/>
          <p:nvPr/>
        </p:nvSpPr>
        <p:spPr>
          <a:xfrm>
            <a:off x="7755111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E6901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7DECA9-44AC-0034-4DC7-53FF26B9258E}"/>
              </a:ext>
            </a:extLst>
          </p:cNvPr>
          <p:cNvSpPr txBox="1"/>
          <p:nvPr/>
        </p:nvSpPr>
        <p:spPr>
          <a:xfrm>
            <a:off x="807973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Безвозмездные поступления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="" xmlns:a16="http://schemas.microsoft.com/office/drawing/2014/main" id="{33126A2C-C2EC-5B45-6399-89CA579BF13C}"/>
              </a:ext>
            </a:extLst>
          </p:cNvPr>
          <p:cNvSpPr/>
          <p:nvPr/>
        </p:nvSpPr>
        <p:spPr>
          <a:xfrm>
            <a:off x="2198981" y="2640980"/>
            <a:ext cx="2494341" cy="1081259"/>
          </a:xfrm>
          <a:prstGeom prst="cube">
            <a:avLst>
              <a:gd name="adj" fmla="val 16089"/>
            </a:avLst>
          </a:prstGeom>
          <a:solidFill>
            <a:srgbClr val="AA3E6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BEFD71-22D6-1EBC-5DEB-25E989760F2A}"/>
              </a:ext>
            </a:extLst>
          </p:cNvPr>
          <p:cNvSpPr txBox="1"/>
          <p:nvPr/>
        </p:nvSpPr>
        <p:spPr>
          <a:xfrm>
            <a:off x="520701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Неналоговые доходы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918324-0455-6379-842E-D13A0B675F94}"/>
              </a:ext>
            </a:extLst>
          </p:cNvPr>
          <p:cNvSpPr txBox="1"/>
          <p:nvPr/>
        </p:nvSpPr>
        <p:spPr>
          <a:xfrm>
            <a:off x="2439386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Налоговые доходы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B82FE8-A7A0-869B-3BC8-2FD0B8CB83BF}"/>
              </a:ext>
            </a:extLst>
          </p:cNvPr>
          <p:cNvSpPr txBox="1"/>
          <p:nvPr/>
        </p:nvSpPr>
        <p:spPr>
          <a:xfrm>
            <a:off x="2316900" y="3838166"/>
            <a:ext cx="2090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krobat" panose="00000600000000000000" pitchFamily="50" charset="-52"/>
              </a:rPr>
              <a:t>Поступления от уплаты налогов</a:t>
            </a:r>
          </a:p>
          <a:p>
            <a:endParaRPr lang="ru-RU" dirty="0">
              <a:latin typeface="Akrobat" panose="000006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ЕНВД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ЕСХН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D22B8CE-4F0E-5D06-804F-3953DE46A3BF}"/>
              </a:ext>
            </a:extLst>
          </p:cNvPr>
          <p:cNvSpPr txBox="1"/>
          <p:nvPr/>
        </p:nvSpPr>
        <p:spPr>
          <a:xfrm>
            <a:off x="4977043" y="3746109"/>
            <a:ext cx="2345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krobat" panose="00000600000000000000" pitchFamily="50" charset="-52"/>
              </a:rPr>
              <a:t>Поступление от уплаты  других пошлин и сборов, установленных законодательством, а также штрафов за нарушение законодательства</a:t>
            </a:r>
          </a:p>
          <a:p>
            <a:endParaRPr lang="ru-RU" sz="900" dirty="0">
              <a:latin typeface="Akrobat" panose="00000600000000000000" pitchFamily="50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государственного (муниципального) имущества и земли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 от оказания платных услуг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2F3A89D-E2CA-FB95-5C09-6BB2F6CCB486}"/>
              </a:ext>
            </a:extLst>
          </p:cNvPr>
          <p:cNvSpPr txBox="1"/>
          <p:nvPr/>
        </p:nvSpPr>
        <p:spPr>
          <a:xfrm>
            <a:off x="7755107" y="3837771"/>
            <a:ext cx="2347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krobat" panose="00000600000000000000" pitchFamily="50" charset="-52"/>
              </a:rPr>
              <a:t>Поступления от других бюджетов бюджетной системы (межбюджетные трансферты, организаций, граждан (кроме налоговых и неналоговых доходов)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="" xmlns:a16="http://schemas.microsoft.com/office/drawing/2014/main" id="{EDFCE2C1-CCEF-5DEB-24D8-435FE5F42245}"/>
              </a:ext>
            </a:extLst>
          </p:cNvPr>
          <p:cNvSpPr/>
          <p:nvPr/>
        </p:nvSpPr>
        <p:spPr>
          <a:xfrm rot="5400000">
            <a:off x="6022829" y="-1879201"/>
            <a:ext cx="472435" cy="8467727"/>
          </a:xfrm>
          <a:prstGeom prst="leftBrace">
            <a:avLst>
              <a:gd name="adj1" fmla="val 59607"/>
              <a:gd name="adj2" fmla="val 50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58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005EFD0-C14B-5918-E836-CF89D6DAB978}"/>
              </a:ext>
            </a:extLst>
          </p:cNvPr>
          <p:cNvSpPr/>
          <p:nvPr/>
        </p:nvSpPr>
        <p:spPr>
          <a:xfrm>
            <a:off x="911390" y="552205"/>
            <a:ext cx="10687050" cy="89716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ОСНОВНОЙ ВИД БЕЗВОЗМЕЗДНЫХ ПЕРЕЧИСЛЕНИЙ ИЗ ДРУГИХ УРОВНЕЙ БЮДЖЕТОВ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2249C81C-6335-EFF2-E628-8919524A0B95}"/>
              </a:ext>
            </a:extLst>
          </p:cNvPr>
          <p:cNvSpPr/>
          <p:nvPr/>
        </p:nvSpPr>
        <p:spPr>
          <a:xfrm>
            <a:off x="2051108" y="2880493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AA3E6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7B7924E-420D-E9E5-9B77-46E583B7C1C6}"/>
              </a:ext>
            </a:extLst>
          </p:cNvPr>
          <p:cNvSpPr/>
          <p:nvPr/>
        </p:nvSpPr>
        <p:spPr>
          <a:xfrm>
            <a:off x="2148845" y="2948623"/>
            <a:ext cx="4238656" cy="998851"/>
          </a:xfrm>
          <a:prstGeom prst="roundRect">
            <a:avLst>
              <a:gd name="adj" fmla="val 957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4051021-AB8F-2269-F137-AA650CC5208B}"/>
              </a:ext>
            </a:extLst>
          </p:cNvPr>
          <p:cNvSpPr/>
          <p:nvPr/>
        </p:nvSpPr>
        <p:spPr>
          <a:xfrm>
            <a:off x="2051108" y="4218435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C9575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16DDCFEC-323C-4C28-8779-7E19F2403BDC}"/>
              </a:ext>
            </a:extLst>
          </p:cNvPr>
          <p:cNvSpPr/>
          <p:nvPr/>
        </p:nvSpPr>
        <p:spPr>
          <a:xfrm>
            <a:off x="2148845" y="4304229"/>
            <a:ext cx="4222152" cy="980541"/>
          </a:xfrm>
          <a:prstGeom prst="roundRect">
            <a:avLst>
              <a:gd name="adj" fmla="val 95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54113BB-B411-AB60-BA78-373BC0D65E0B}"/>
              </a:ext>
            </a:extLst>
          </p:cNvPr>
          <p:cNvSpPr/>
          <p:nvPr/>
        </p:nvSpPr>
        <p:spPr>
          <a:xfrm>
            <a:off x="2051108" y="5556377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E6901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CFF056C5-C1D3-7067-9018-37B190D939D0}"/>
              </a:ext>
            </a:extLst>
          </p:cNvPr>
          <p:cNvSpPr/>
          <p:nvPr/>
        </p:nvSpPr>
        <p:spPr>
          <a:xfrm>
            <a:off x="2148845" y="5627237"/>
            <a:ext cx="4238656" cy="999369"/>
          </a:xfrm>
          <a:prstGeom prst="roundRect">
            <a:avLst>
              <a:gd name="adj" fmla="val 9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7273A0-A55B-35EE-E0DE-46E20B4926AC}"/>
              </a:ext>
            </a:extLst>
          </p:cNvPr>
          <p:cNvSpPr txBox="1"/>
          <p:nvPr/>
        </p:nvSpPr>
        <p:spPr>
          <a:xfrm>
            <a:off x="6485238" y="2938673"/>
            <a:ext cx="487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без определения конкретной цели их использования (финансовая помощь краевого или районного бюджета на текущее содержание бюджетной инфраструктуры поселения)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54D02F-EEBE-807A-D602-6113E00186D8}"/>
              </a:ext>
            </a:extLst>
          </p:cNvPr>
          <p:cNvSpPr txBox="1"/>
          <p:nvPr/>
        </p:nvSpPr>
        <p:spPr>
          <a:xfrm>
            <a:off x="6468734" y="4241769"/>
            <a:ext cx="4459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на финансирование "переданных" полномочий из федерального или краевого бюджета в бюджет поселения (например, на осуществление первичного воинского учета на территориях, где отсутствуют военные комиссариаты)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093ED7-1443-B7BA-FB17-9B57D97EF593}"/>
              </a:ext>
            </a:extLst>
          </p:cNvPr>
          <p:cNvSpPr txBox="1"/>
          <p:nvPr/>
        </p:nvSpPr>
        <p:spPr>
          <a:xfrm>
            <a:off x="6496186" y="5634027"/>
            <a:ext cx="45191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Akrobat" panose="00000600000000000000" pitchFamily="50" charset="-52"/>
              </a:rPr>
              <a:t>Предоставляются на условиях долевого финансирования расходов из краевого бюджета в бюджет поселения (например, на капитальный ремонт автомобильных дорог местного значения из расчета 90%  объема затрат за счет республиканского бюджета, и 10% за счет средств бюджета поселения)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8A026C-2D13-E5BD-F988-28493DE57420}"/>
              </a:ext>
            </a:extLst>
          </p:cNvPr>
          <p:cNvSpPr txBox="1"/>
          <p:nvPr/>
        </p:nvSpPr>
        <p:spPr>
          <a:xfrm>
            <a:off x="2416714" y="4360974"/>
            <a:ext cx="3702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95757"/>
                </a:solidFill>
              </a:rPr>
              <a:t>СУБВЕНЦИИ</a:t>
            </a:r>
            <a:endParaRPr lang="ru-RU" dirty="0">
              <a:solidFill>
                <a:srgbClr val="C95757"/>
              </a:solidFill>
            </a:endParaRPr>
          </a:p>
          <a:p>
            <a:r>
              <a:rPr lang="ru-RU" sz="1400" dirty="0">
                <a:latin typeface="Akrobat Bold" panose="00000800000000000000" pitchFamily="50" charset="-52"/>
              </a:rPr>
              <a:t>- финансовое обеспечение переданных полномочий другого уровня бюджета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D38102E-6B56-FD7C-C81F-620D1F448F6A}"/>
              </a:ext>
            </a:extLst>
          </p:cNvPr>
          <p:cNvSpPr txBox="1"/>
          <p:nvPr/>
        </p:nvSpPr>
        <p:spPr>
          <a:xfrm>
            <a:off x="2148845" y="2907896"/>
            <a:ext cx="422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A3E6F"/>
                </a:solidFill>
              </a:rPr>
              <a:t>ДОТАЦИИ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E69703-EC47-C144-0CB4-FE813CEBF6E1}"/>
              </a:ext>
            </a:extLst>
          </p:cNvPr>
          <p:cNvSpPr txBox="1"/>
          <p:nvPr/>
        </p:nvSpPr>
        <p:spPr>
          <a:xfrm>
            <a:off x="2148845" y="5589292"/>
            <a:ext cx="424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6901F"/>
                </a:solidFill>
              </a:rPr>
              <a:t>СУБСИДИИ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– финансовая помощь на частичное финансирование расходов полномочий поселения из вышестоящего уровня бюджета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DA96F08-0301-68E6-7BA4-C24F3870325B}"/>
              </a:ext>
            </a:extLst>
          </p:cNvPr>
          <p:cNvSpPr/>
          <p:nvPr/>
        </p:nvSpPr>
        <p:spPr>
          <a:xfrm>
            <a:off x="1018142" y="1952813"/>
            <a:ext cx="10340196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6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415580D1-5052-32DA-5C2B-2D7319D8B8F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87536180"/>
              </p:ext>
            </p:extLst>
          </p:nvPr>
        </p:nvGraphicFramePr>
        <p:xfrm>
          <a:off x="2114550" y="956523"/>
          <a:ext cx="8731250" cy="564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7730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1044</Words>
  <Application>Microsoft Office PowerPoint</Application>
  <PresentationFormat>Произвольный</PresentationFormat>
  <Paragraphs>241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БЮДЖЕТ Лобойковского сельского поселения  на 2023 год и на плановый период  2024-2025 годов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Computer</cp:lastModifiedBy>
  <cp:revision>24</cp:revision>
  <dcterms:created xsi:type="dcterms:W3CDTF">2021-07-29T09:44:14Z</dcterms:created>
  <dcterms:modified xsi:type="dcterms:W3CDTF">2022-12-22T08:14:18Z</dcterms:modified>
</cp:coreProperties>
</file>