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76" r:id="rId19"/>
    <p:sldId id="284" r:id="rId20"/>
    <p:sldId id="281" r:id="rId21"/>
    <p:sldId id="282" r:id="rId22"/>
    <p:sldId id="267" r:id="rId23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5" clrIdx="0">
    <p:extLst>
      <p:ext uri="{19B8F6BF-5375-455C-9EA6-DF929625EA0E}">
        <p15:presenceInfo xmlns:p15="http://schemas.microsoft.com/office/powerpoint/2012/main" userId="J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6F"/>
    <a:srgbClr val="E6901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798" y="78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2024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(4664776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95"/>
          <c:y val="3.437881666170385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03601633129189E-3"/>
          <c:y val="0.14258865005421947"/>
          <c:w val="0.58388080185332691"/>
          <c:h val="0.80523898771184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3"/>
            <c:bubble3D val="0"/>
            <c:explosion val="2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4214-4F6A-8CDE-1E994A04510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214-4F6A-8CDE-1E994A04510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214-4F6A-8CDE-1E994A04510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214-4F6A-8CDE-1E994A045106}"/>
              </c:ext>
            </c:extLst>
          </c:dPt>
          <c:dPt>
            <c:idx val="7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244-4662-A0E7-8333216B3848}"/>
              </c:ext>
            </c:extLst>
          </c:dPt>
          <c:dLbls>
            <c:dLbl>
              <c:idx val="0"/>
              <c:layout>
                <c:manualLayout>
                  <c:x val="-0.11431138815981333"/>
                  <c:y val="3.6792180929071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42,5%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1"/>
              <c:layout>
                <c:manualLayout>
                  <c:x val="4.7213291046952495E-2"/>
                  <c:y val="-2.462536006993598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AA3E6F"/>
                        </a:solidFill>
                      </a:rPr>
                      <a:t>1,6%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14-4F6A-8CDE-1E994A045106}"/>
                </c:ext>
              </c:extLst>
            </c:dLbl>
            <c:dLbl>
              <c:idx val="2"/>
              <c:layout>
                <c:manualLayout>
                  <c:x val="-2.3265347039953338E-2"/>
                  <c:y val="-0.1742622248619831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/>
                        </a:solidFill>
                      </a:rPr>
                      <a:t>9,0%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4"/>
              <c:layout>
                <c:manualLayout>
                  <c:x val="1.0416666666666645E-2"/>
                  <c:y val="2.69189796864027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rgbClr val="FF0000"/>
                        </a:solidFill>
                      </a:rPr>
                      <a:t>2,3%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214-4F6A-8CDE-1E994A045106}"/>
                </c:ext>
              </c:extLst>
            </c:dLbl>
            <c:dLbl>
              <c:idx val="5"/>
              <c:layout>
                <c:manualLayout>
                  <c:x val="5.7870370370370367E-3"/>
                  <c:y val="9.891497333611463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214-4F6A-8CDE-1E994A04510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18.4%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214-4F6A-8CDE-1E994A045106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(1983686 руб)</c:v>
                </c:pt>
                <c:pt idx="1">
                  <c:v>Национальная оборона (74600руб)</c:v>
                </c:pt>
                <c:pt idx="2">
                  <c:v>Национальная экономика (433757 руб)</c:v>
                </c:pt>
                <c:pt idx="3">
                  <c:v>Национальная безопасность (50000 руб)</c:v>
                </c:pt>
                <c:pt idx="4">
                  <c:v>ЖКХ (349282 руб)</c:v>
                </c:pt>
                <c:pt idx="5">
                  <c:v>Образование (900000 руб)</c:v>
                </c:pt>
                <c:pt idx="6">
                  <c:v>Культура, кинематография (859532руб)</c:v>
                </c:pt>
                <c:pt idx="7">
                  <c:v>Социальная политика (6000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 formatCode="#,##0.00">
                  <c:v>1983686</c:v>
                </c:pt>
                <c:pt idx="1">
                  <c:v>74600</c:v>
                </c:pt>
                <c:pt idx="2">
                  <c:v>433757</c:v>
                </c:pt>
                <c:pt idx="3">
                  <c:v>50000</c:v>
                </c:pt>
                <c:pt idx="4" formatCode="#,##0.00">
                  <c:v>349282</c:v>
                </c:pt>
                <c:pt idx="5" formatCode="#,##0.00">
                  <c:v>900000</c:v>
                </c:pt>
                <c:pt idx="6">
                  <c:v>859532</c:v>
                </c:pt>
                <c:pt idx="7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68"/>
          <c:y val="0.20638707139934045"/>
          <c:w val="0.40037042783035165"/>
          <c:h val="0.5967506524650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(3786899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655-465F-A688-2EFBC6C56D2E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50,2%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1.7295416562345626E-2"/>
                  <c:y val="-4.4476017310813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2,0%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-7.984679407229061E-3"/>
                  <c:y val="8.972771533329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B85646"/>
                        </a:solidFill>
                      </a:rPr>
                      <a:t>14.9%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-0.1298929458931819"/>
                  <c:y val="-8.7853128568852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10,5%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0.12739964894163047"/>
                  <c:y val="-0.122700607080603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635970164472"/>
                      <c:h val="5.960885375969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dLbl>
              <c:idx val="6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655-465F-A688-2EFBC6C56D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(1903522 руб)</c:v>
                </c:pt>
                <c:pt idx="1">
                  <c:v>Национальная безопасность (50000 руб)</c:v>
                </c:pt>
                <c:pt idx="2">
                  <c:v>Национальная оборона (77300руб)</c:v>
                </c:pt>
                <c:pt idx="3">
                  <c:v>Национальная экономика (453380руб)</c:v>
                </c:pt>
                <c:pt idx="4">
                  <c:v>ЖКХ (397919руб)</c:v>
                </c:pt>
                <c:pt idx="5">
                  <c:v>Культура, кинематография (898778 руб) </c:v>
                </c:pt>
                <c:pt idx="6">
                  <c:v>Социальная политика (6000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1903522</c:v>
                </c:pt>
                <c:pt idx="1">
                  <c:v>50000</c:v>
                </c:pt>
                <c:pt idx="2">
                  <c:v>77300</c:v>
                </c:pt>
                <c:pt idx="3">
                  <c:v>453380</c:v>
                </c:pt>
                <c:pt idx="4">
                  <c:v>397919</c:v>
                </c:pt>
                <c:pt idx="5">
                  <c:v>898778</c:v>
                </c:pt>
                <c:pt idx="6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56E-2"/>
          <c:y val="0.12991074111919224"/>
          <c:w val="0.89642371091478523"/>
          <c:h val="0.37155444951702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2026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(3816442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D75-48C1-914E-ADBA91FCCCAF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49,8%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9212975089581174E-2"/>
                  <c:y val="-5.9743192883332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2,0%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3.4299216064727037E-2"/>
                  <c:y val="-9.18555027949750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1,3%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-7.984679407229061E-3"/>
                  <c:y val="8.972771533329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B85646"/>
                        </a:solidFill>
                      </a:rPr>
                      <a:t>12,6%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-0.14442079512966743"/>
                  <c:y val="-7.8311143836028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10,4%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0.13596698424593281"/>
                  <c:y val="-0.12556312736671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41140710339067"/>
                      <c:h val="4.625007513373804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dLbl>
              <c:idx val="6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D75-48C1-914E-ADBA91FCCC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1903522руб)</c:v>
                </c:pt>
                <c:pt idx="1">
                  <c:v>Национальная оборона (77300руб)</c:v>
                </c:pt>
                <c:pt idx="2">
                  <c:v>Национальная безопасность (50000 руб)</c:v>
                </c:pt>
                <c:pt idx="3">
                  <c:v>Национальная экономика (482823руб)</c:v>
                </c:pt>
                <c:pt idx="4">
                  <c:v>ЖКХ (397919руб)</c:v>
                </c:pt>
                <c:pt idx="5">
                  <c:v>Культура, кинематография (898778уб) </c:v>
                </c:pt>
                <c:pt idx="6">
                  <c:v>Социальная политика (6000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1903522</c:v>
                </c:pt>
                <c:pt idx="1">
                  <c:v>77300</c:v>
                </c:pt>
                <c:pt idx="2">
                  <c:v>50000</c:v>
                </c:pt>
                <c:pt idx="3">
                  <c:v>482923</c:v>
                </c:pt>
                <c:pt idx="4">
                  <c:v>397919</c:v>
                </c:pt>
                <c:pt idx="5">
                  <c:v>898778</c:v>
                </c:pt>
                <c:pt idx="6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35547984690972E-2"/>
          <c:y val="0.10700997776041353"/>
          <c:w val="0.89642371091478523"/>
          <c:h val="0.37727970788002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Объем межбюджетных трансфертов, получаемых бюджетом МО </a:t>
            </a:r>
            <a:r>
              <a:rPr lang="ru-RU" sz="1800" baseline="0" dirty="0"/>
              <a:t> Лобойковское</a:t>
            </a:r>
            <a:r>
              <a:rPr lang="ru-RU" sz="1800" dirty="0"/>
              <a:t> с/п из других бюджетов бюджетной системы РФ на </a:t>
            </a:r>
            <a:r>
              <a:rPr lang="ru-RU" sz="1800" dirty="0">
                <a:solidFill>
                  <a:srgbClr val="FF0000"/>
                </a:solidFill>
              </a:rPr>
              <a:t>2024-2026</a:t>
            </a:r>
            <a:r>
              <a:rPr lang="ru-RU" sz="1800" dirty="0">
                <a:solidFill>
                  <a:srgbClr val="C00000"/>
                </a:solidFill>
              </a:rPr>
              <a:t> гг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6896971644408428E-2"/>
          <c:y val="7.0312344120220943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6213314244778E-2"/>
          <c:y val="0.16492967735422753"/>
          <c:w val="0.88916833214030067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980000</c:v>
                </c:pt>
                <c:pt idx="1">
                  <c:v>980000</c:v>
                </c:pt>
                <c:pt idx="2">
                  <c:v>980000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DAFA7"/>
              </a:solidFill>
            </c:spPr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41246087701354E-2"/>
                      <c:h val="3.65019015168766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77100</c:v>
                </c:pt>
                <c:pt idx="1">
                  <c:v>79600</c:v>
                </c:pt>
                <c:pt idx="2">
                  <c:v>79600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 трансферты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900000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651200"/>
        <c:axId val="101653120"/>
        <c:axId val="0"/>
      </c:bar3DChart>
      <c:catAx>
        <c:axId val="1016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226198997852555E-3"/>
              <c:y val="0.517066835810356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Объем ИНЫХ межбюджетных трансфертов, предоставляемых из бюджета МО Лобойковское с/п другим бюджетам бюджетной системы РФ на </a:t>
            </a:r>
            <a:r>
              <a:rPr lang="ru-RU" sz="2000" dirty="0">
                <a:solidFill>
                  <a:srgbClr val="FF0000"/>
                </a:solidFill>
              </a:rPr>
              <a:t>2024 год </a:t>
            </a:r>
            <a:r>
              <a:rPr lang="ru-RU" sz="1800" i="0" dirty="0">
                <a:solidFill>
                  <a:srgbClr val="C00000"/>
                </a:solidFill>
              </a:rPr>
              <a:t>(31200 </a:t>
            </a:r>
            <a:r>
              <a:rPr lang="ru-RU" sz="1800" i="0" dirty="0" err="1">
                <a:solidFill>
                  <a:srgbClr val="C00000"/>
                </a:solidFill>
              </a:rPr>
              <a:t>руб</a:t>
            </a:r>
            <a:r>
              <a:rPr lang="ru-RU" sz="1800" i="0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4.6801023398998109E-2"/>
          <c:y val="2.4267399996496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12345004721321"/>
          <c:w val="0.54176721933536298"/>
          <c:h val="0.748615054386683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иных межбюджетных трансфертов на 2019 (81 668 735,74 руб)</c:v>
                </c:pt>
              </c:strCache>
            </c:strRef>
          </c:tx>
          <c:explosion val="5"/>
          <c:dPt>
            <c:idx val="0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6B-497F-80AB-85BB7364283F}"/>
              </c:ext>
            </c:extLst>
          </c:dPt>
          <c:dLbls>
            <c:dLbl>
              <c:idx val="0"/>
              <c:layout>
                <c:manualLayout>
                  <c:x val="-2.593051813135663E-2"/>
                  <c:y val="-8.2522535720370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5A6C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100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5A6C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6B-497F-80AB-85BB7364283F}"/>
                </c:ext>
              </c:extLst>
            </c:dLbl>
            <c:dLbl>
              <c:idx val="1"/>
              <c:layout>
                <c:manualLayout>
                  <c:x val="3.7314389625264191E-2"/>
                  <c:y val="2.99762899221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6B-497F-80AB-85BB7364283F}"/>
                </c:ext>
              </c:extLst>
            </c:dLbl>
            <c:dLbl>
              <c:idx val="2"/>
              <c:layout>
                <c:manualLayout>
                  <c:x val="-0.10384881324036693"/>
                  <c:y val="1.332270705713189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6B-497F-80AB-85BB7364283F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6B-497F-80AB-85BB736428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6B-497F-80AB-85BB736428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73959880309063"/>
          <c:y val="0.30750123805141055"/>
          <c:w val="0.35543759068171277"/>
          <c:h val="0.4592353858182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/>
              <a:t>лобойковское</a:t>
            </a:r>
            <a:r>
              <a:rPr lang="ru-RU" sz="1600" dirty="0"/>
              <a:t> с/п 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2025 год  </a:t>
            </a:r>
            <a:r>
              <a:rPr lang="ru-RU" sz="1800" i="1" dirty="0">
                <a:solidFill>
                  <a:srgbClr val="C00000"/>
                </a:solidFill>
              </a:rPr>
              <a:t>(31200руб)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/>
              <a:t>лобойковское</a:t>
            </a:r>
            <a:r>
              <a:rPr lang="ru-RU" sz="1600" baseline="0" dirty="0"/>
              <a:t> </a:t>
            </a:r>
            <a:r>
              <a:rPr lang="ru-RU" sz="1600" dirty="0"/>
              <a:t>с/п 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2026 год              </a:t>
            </a:r>
            <a:r>
              <a:rPr lang="ru-RU" sz="1800" i="1" dirty="0">
                <a:solidFill>
                  <a:srgbClr val="C00000"/>
                </a:solidFill>
              </a:rPr>
              <a:t>(31200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планируемых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2024 год  и на период 2025-2026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2024 год и на период 2025 - 2026 годов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4727272727272685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4664776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3786899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3816442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4664776</c:v>
                </c:pt>
                <c:pt idx="1">
                  <c:v>3786866</c:v>
                </c:pt>
                <c:pt idx="2">
                  <c:v>3816442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1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2024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(4664776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3.3548208120285854E-2"/>
                  <c:y val="0.16927191352840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58,0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5.2150851407919063E-3"/>
                  <c:y val="-0.23684972083670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42,0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3777950728672E-2"/>
                      <c:h val="5.790679921032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(2707676 руб)</c:v>
                </c:pt>
                <c:pt idx="1">
                  <c:v>Безвозмездные поступления (1957100руб)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2707676</c:v>
                </c:pt>
                <c:pt idx="1">
                  <c:v>1957100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2024 г.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(4664776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2322127508531125"/>
          <c:y val="4.2244549372069664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73510671738232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explosion val="3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explosion val="11"/>
            <c:spPr>
              <a:solidFill>
                <a:schemeClr val="accent4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3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bubble3D val="0"/>
            <c:spPr>
              <a:solidFill>
                <a:srgbClr val="AA3E6F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bubble3D val="0"/>
            <c:explosion val="3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13E7-4CC2-B842-0A2DB2122CE9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5,1%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10,7%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6.1935854260707052E-2"/>
                  <c:y val="-0.13195916581983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32,2%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2.9469001085944291E-2"/>
                  <c:y val="-8.05547008703375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1.2060246704267276E-3"/>
                  <c:y val="-5.08915429405865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6"/>
              <c:layout>
                <c:manualLayout>
                  <c:x val="8.0547152722131296E-2"/>
                  <c:y val="4.2106506159554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21,0%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729-4421-9EBE-B730A1A6AA21}"/>
                </c:ext>
              </c:extLst>
            </c:dLbl>
            <c:dLbl>
              <c:idx val="7"/>
              <c:layout>
                <c:manualLayout>
                  <c:x val="5.516262479851252E-2"/>
                  <c:y val="-6.69627665855593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2FFDA-8197-4AE7-8175-613B34E341F2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9"/>
              <c:layout>
                <c:manualLayout>
                  <c:x val="3.4068698351901641E-2"/>
                  <c:y val="-4.09372967812647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E7-4CC2-B842-0A2DB2122CE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 (240000руб)</c:v>
                </c:pt>
                <c:pt idx="1">
                  <c:v>ЕСХН (500000руб)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по подакцизным товарам (433757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(77100 руб)</c:v>
                </c:pt>
                <c:pt idx="8">
                  <c:v>Иные межбюджетные трансферты (900000 руб)</c:v>
                </c:pt>
                <c:pt idx="9">
                  <c:v>Доходы от использования имущества находящегося в муниципальной собственности (7919 руб)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433757</c:v>
                </c:pt>
                <c:pt idx="5">
                  <c:v>6000</c:v>
                </c:pt>
                <c:pt idx="6">
                  <c:v>980000</c:v>
                </c:pt>
                <c:pt idx="7">
                  <c:v>77100</c:v>
                </c:pt>
                <c:pt idx="8" formatCode="#,##0.00">
                  <c:v>900000</c:v>
                </c:pt>
                <c:pt idx="9" formatCode="General">
                  <c:v>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83035446335502"/>
          <c:y val="8.0718689554120426E-2"/>
          <c:w val="0.27924537313479025"/>
          <c:h val="0.8812612160110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2025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(3786899</a:t>
            </a:r>
            <a:r>
              <a:rPr lang="ru-RU" sz="1400" i="1" baseline="0" dirty="0">
                <a:solidFill>
                  <a:srgbClr val="C00000"/>
                </a:solidFill>
              </a:rPr>
              <a:t>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8.2622626445325434E-2"/>
                  <c:y val="-0.182436903115523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63,6%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0.10699456578947845"/>
                  <c:y val="6.276728902803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36,4%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(2727299руб)</c:v>
                </c:pt>
                <c:pt idx="1">
                  <c:v>Безвозмездные поступления (1059600руб)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2727299</c:v>
                </c:pt>
                <c:pt idx="1">
                  <c:v>1059600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73E-2"/>
          <c:y val="0.75175498989511169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(3816442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3599934533482877"/>
                  <c:y val="-0.16055127132445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8.6475953469812947E-2"/>
                  <c:y val="7.6571127509327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(2756842 руб)</c:v>
                </c:pt>
                <c:pt idx="1">
                  <c:v>Безвозмездные поступления (1059600 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2756842</c:v>
                </c:pt>
                <c:pt idx="1">
                  <c:v>1059600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95E-2"/>
          <c:y val="0.7584774666461056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2025 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rgbClr val="C00000"/>
                </a:solidFill>
              </a:rPr>
              <a:t>(3786899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0-C185-497A-8701-A86E4E4657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7.091559937214331E-4"/>
                  <c:y val="3.8431950396200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39,6%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-7.4611177054258807E-3"/>
                  <c:y val="-5.428524813278966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12,0%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A1C77"/>
                        </a:solidFill>
                      </a:rPr>
                      <a:t>25,9%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layout>
                <c:manualLayout>
                  <c:x val="5.4412317185083076E-2"/>
                  <c:y val="-3.90533120966638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2,0%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(240000 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(1500000руб)</c:v>
                </c:pt>
                <c:pt idx="4">
                  <c:v>Акцизы (453380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(79600руб)</c:v>
                </c:pt>
                <c:pt idx="8">
                  <c:v>Доходы от использования имущества, находящегося в муниципальной собственности (7919 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453380</c:v>
                </c:pt>
                <c:pt idx="5">
                  <c:v>6000</c:v>
                </c:pt>
                <c:pt idx="6">
                  <c:v>980000</c:v>
                </c:pt>
                <c:pt idx="7">
                  <c:v>79600</c:v>
                </c:pt>
                <c:pt idx="8" formatCode="General">
                  <c:v>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87386896342876"/>
          <c:y val="7.567663035726134E-2"/>
          <c:w val="0.77549357069915892"/>
          <c:h val="0.44155225352198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 г.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</a:rPr>
              <a:t>(3816442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0D68-49B6-B3BF-EDE78EA49DF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13,1%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0.12684019256496076"/>
                  <c:y val="-0.1121885618802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0,5%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39,0%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2441193758405907"/>
                  <c:y val="2.30604203334806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13,0%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>
                <c:manualLayout>
                  <c:x val="-3.1414367881736065E-2"/>
                  <c:y val="-8.07978559896094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0,2%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A1C77"/>
                        </a:solidFill>
                      </a:rPr>
                      <a:t>26,0%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2,1%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dLbl>
              <c:idx val="8"/>
              <c:layout>
                <c:manualLayout>
                  <c:x val="7.2737258725674256E-2"/>
                  <c:y val="-1.80137196407031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68-49B6-B3BF-EDE78EA49DF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(240000руб)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(482923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(79600 руб)</c:v>
                </c:pt>
                <c:pt idx="8">
                  <c:v>Доходы от использования имущества, находящегося в муниципальной собственности (7919 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482923</c:v>
                </c:pt>
                <c:pt idx="5">
                  <c:v>6000</c:v>
                </c:pt>
                <c:pt idx="6">
                  <c:v>980000</c:v>
                </c:pt>
                <c:pt idx="7">
                  <c:v>79600</c:v>
                </c:pt>
                <c:pt idx="8" formatCode="#,##0.00">
                  <c:v>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7"/>
          <c:y val="0.10010157829397828"/>
          <c:w val="0.77549357069915892"/>
          <c:h val="0.41305648092914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планируемых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2024-2026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4664776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2.1241542602864209E-2"/>
                  <c:y val="-0.335156229382613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3786899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dLbl>
              <c:idx val="2"/>
              <c:layout>
                <c:manualLayout>
                  <c:x val="2.7636349479236055E-2"/>
                  <c:y val="-0.307031231112744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3816442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4664776</c:v>
                </c:pt>
                <c:pt idx="1">
                  <c:v>3786899</c:v>
                </c:pt>
                <c:pt idx="2">
                  <c:v>3816442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921037"/>
            <a:ext cx="8603159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Abadi" panose="020B0604020104020204" pitchFamily="34" charset="0"/>
              </a:rPr>
              <a:t>ПРОЕКТ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на 2024 год и на плановый период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2025-2026 годов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363008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523047"/>
              </p:ext>
            </p:extLst>
          </p:nvPr>
        </p:nvGraphicFramePr>
        <p:xfrm>
          <a:off x="946444" y="76121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185921"/>
            <a:ext cx="396815" cy="2257982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198881"/>
            <a:ext cx="399888" cy="2682240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944771"/>
              </p:ext>
            </p:extLst>
          </p:nvPr>
        </p:nvGraphicFramePr>
        <p:xfrm>
          <a:off x="743180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856435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458290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9DB7802-66E3-95F0-7686-7B438DB1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093044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9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384942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445653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748978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A988D78-8618-D3A8-AE57-ACC2F59AE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420642"/>
              </p:ext>
            </p:extLst>
          </p:nvPr>
        </p:nvGraphicFramePr>
        <p:xfrm>
          <a:off x="6877559" y="57492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0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99526"/>
              </p:ext>
            </p:extLst>
          </p:nvPr>
        </p:nvGraphicFramePr>
        <p:xfrm>
          <a:off x="1579856" y="747652"/>
          <a:ext cx="10475619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38CD4A6-442E-AAD9-BC76-18012A98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709297"/>
              </p:ext>
            </p:extLst>
          </p:nvPr>
        </p:nvGraphicFramePr>
        <p:xfrm>
          <a:off x="1728758" y="883001"/>
          <a:ext cx="11231592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6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55002EC-B4FE-876E-23F5-CCE12DEBD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782409"/>
              </p:ext>
            </p:extLst>
          </p:nvPr>
        </p:nvGraphicFramePr>
        <p:xfrm>
          <a:off x="712817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73840F8-FD81-EA3C-39DD-12A84837A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688151"/>
              </p:ext>
            </p:extLst>
          </p:nvPr>
        </p:nvGraphicFramePr>
        <p:xfrm>
          <a:off x="6480175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370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2024-2026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22372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07153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D9C16-B7BD-3069-56F1-A1198705A8AD}"/>
              </a:ext>
            </a:extLst>
          </p:cNvPr>
          <p:cNvSpPr txBox="1"/>
          <p:nvPr/>
        </p:nvSpPr>
        <p:spPr>
          <a:xfrm>
            <a:off x="8402821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51426" y="306101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2025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:a16="http://schemas.microsoft.com/office/drawing/2014/main" id="{62839C3A-A67A-0C02-0E5D-70E0D693D986}"/>
              </a:ext>
            </a:extLst>
          </p:cNvPr>
          <p:cNvSpPr/>
          <p:nvPr/>
        </p:nvSpPr>
        <p:spPr>
          <a:xfrm>
            <a:off x="8447008" y="3677285"/>
            <a:ext cx="3152956" cy="123464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:a16="http://schemas.microsoft.com/office/drawing/2014/main" id="{D9E34CA2-CE6B-FCAF-26EE-211371547A9C}"/>
              </a:ext>
            </a:extLst>
          </p:cNvPr>
          <p:cNvSpPr/>
          <p:nvPr/>
        </p:nvSpPr>
        <p:spPr>
          <a:xfrm>
            <a:off x="10740267" y="4744135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2ED99-53A0-5E55-5ACE-E139F7D25A7C}"/>
              </a:ext>
            </a:extLst>
          </p:cNvPr>
          <p:cNvSpPr txBox="1"/>
          <p:nvPr/>
        </p:nvSpPr>
        <p:spPr>
          <a:xfrm>
            <a:off x="8335084" y="368046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F69D31-15D0-2DDE-6D50-C3E1CA70DAB1}"/>
              </a:ext>
            </a:extLst>
          </p:cNvPr>
          <p:cNvSpPr txBox="1"/>
          <p:nvPr/>
        </p:nvSpPr>
        <p:spPr>
          <a:xfrm>
            <a:off x="10664202" y="47702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09F5C3DB-42EE-B1B2-43C2-D3AC4FC94B0C}"/>
              </a:ext>
            </a:extLst>
          </p:cNvPr>
          <p:cNvSpPr/>
          <p:nvPr/>
        </p:nvSpPr>
        <p:spPr>
          <a:xfrm>
            <a:off x="8472253" y="5469501"/>
            <a:ext cx="3152956" cy="1038998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FCB0F348-86FF-579E-4860-5E79AFFE9AAA}"/>
              </a:ext>
            </a:extLst>
          </p:cNvPr>
          <p:cNvSpPr/>
          <p:nvPr/>
        </p:nvSpPr>
        <p:spPr>
          <a:xfrm>
            <a:off x="10726016" y="6300671"/>
            <a:ext cx="1216363" cy="324614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5653F7-1E5E-D0DA-ACD6-43C167E5D631}"/>
              </a:ext>
            </a:extLst>
          </p:cNvPr>
          <p:cNvSpPr txBox="1"/>
          <p:nvPr/>
        </p:nvSpPr>
        <p:spPr>
          <a:xfrm>
            <a:off x="8398429" y="554348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C47155-2EB9-52DA-48D3-EB78B312BDC8}"/>
              </a:ext>
            </a:extLst>
          </p:cNvPr>
          <p:cNvSpPr txBox="1"/>
          <p:nvPr/>
        </p:nvSpPr>
        <p:spPr>
          <a:xfrm>
            <a:off x="10675351" y="630498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2024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4664776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4322" y="198575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4664776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85646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99292" y="491924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3786899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3786899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6901F"/>
                </a:solidFill>
                <a:latin typeface="Extrabold" panose="00000900000000000000" pitchFamily="50" charset="0"/>
              </a:rPr>
              <a:t>2026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3816442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3816442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741человек.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127660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1107</Words>
  <Application>Microsoft Office PowerPoint</Application>
  <PresentationFormat>Произвольный</PresentationFormat>
  <Paragraphs>251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ПРОЕКТ БЮДЖЕТА Лобойковского сельского поселения  на 2024 год и на плановый период  2025-2026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JKI</cp:lastModifiedBy>
  <cp:revision>29</cp:revision>
  <dcterms:created xsi:type="dcterms:W3CDTF">2021-07-29T09:44:14Z</dcterms:created>
  <dcterms:modified xsi:type="dcterms:W3CDTF">2023-11-10T12:26:02Z</dcterms:modified>
</cp:coreProperties>
</file>