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4" r:id="rId14"/>
    <p:sldId id="279" r:id="rId15"/>
    <p:sldId id="275" r:id="rId16"/>
    <p:sldId id="276" r:id="rId17"/>
    <p:sldId id="282" r:id="rId18"/>
    <p:sldId id="267" r:id="rId19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9" clrIdx="0">
    <p:extLst>
      <p:ext uri="{19B8F6BF-5375-455C-9EA6-DF929625EA0E}">
        <p15:presenceInfo xmlns:p15="http://schemas.microsoft.com/office/powerpoint/2012/main" userId="J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01F"/>
    <a:srgbClr val="AA3E6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100" d="100"/>
          <a:sy n="100" d="100"/>
        </p:scale>
        <p:origin x="750" y="90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</a:t>
            </a:r>
            <a:r>
              <a:rPr lang="ru-RU" dirty="0" err="1"/>
              <a:t>Лобойковского</a:t>
            </a:r>
            <a:r>
              <a:rPr lang="ru-RU" dirty="0"/>
              <a:t> сельского поселения за 2023 год по </a:t>
            </a:r>
            <a:r>
              <a:rPr lang="ru-RU" dirty="0">
                <a:solidFill>
                  <a:srgbClr val="FF0000"/>
                </a:solidFill>
              </a:rPr>
              <a:t>доходам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91833929849679"/>
          <c:y val="0.17150752121576296"/>
          <c:w val="0.83244529706513959"/>
          <c:h val="0.71757263229889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2024 год и на период 2025 - 2026 годов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4727272727272685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7027533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6167452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3816442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2023 План</c:v>
                </c:pt>
                <c:pt idx="1">
                  <c:v>2023 Факт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7027533</c:v>
                </c:pt>
                <c:pt idx="1">
                  <c:v>6167752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0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2023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(6167752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3.3548208120285854E-2"/>
                  <c:y val="0.16927191352840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31,0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5.2150851407919063E-3"/>
                  <c:y val="-0.23684972083670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69,0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3777950728672E-2"/>
                      <c:h val="5.790679921032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(1912222руб)</c:v>
                </c:pt>
                <c:pt idx="1">
                  <c:v>Безвозмездные поступления (4255530руб)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1912222</c:v>
                </c:pt>
                <c:pt idx="1">
                  <c:v>4255530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ДЕТАЛЬНАЯ</a:t>
            </a:r>
            <a:r>
              <a:rPr lang="ru-RU" baseline="0" dirty="0"/>
              <a:t> </a:t>
            </a: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2023   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(6167752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73510671738232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explosion val="3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explosion val="11"/>
            <c:spPr>
              <a:solidFill>
                <a:schemeClr val="accent4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3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7"/>
            <c:bubble3D val="0"/>
            <c:spPr>
              <a:solidFill>
                <a:srgbClr val="AA3E6F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bubble3D val="0"/>
            <c:explosion val="3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3C2-4D10-AC59-0F6397D66D8C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3C2-4D10-AC59-0F6397D66D8C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3,6%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0,4%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6.1935854260707052E-2"/>
                  <c:y val="-0.13195916581983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16,2%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2.9469001085944291E-2"/>
                  <c:y val="-8.05547008703375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1.2060246704267276E-3"/>
                  <c:y val="-5.08915429405865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7"/>
              <c:layout>
                <c:manualLayout>
                  <c:x val="7.0724152360149839E-2"/>
                  <c:y val="-0.1163105539857067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8"/>
              <c:layout>
                <c:manualLayout>
                  <c:x val="2.3639978528622817E-3"/>
                  <c:y val="-1.4157079870472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02FFDA-8197-4AE7-8175-613B34E341F2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C2-4D10-AC59-0F6397D66D8C}"/>
                </c:ext>
              </c:extLst>
            </c:dLbl>
            <c:dLbl>
              <c:idx val="10"/>
              <c:layout>
                <c:manualLayout>
                  <c:x val="3.4068698351901641E-2"/>
                  <c:y val="-4.09372967812647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C2-4D10-AC59-0F6397D66D8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(223511руб)</c:v>
                </c:pt>
                <c:pt idx="1">
                  <c:v>ЕСХН (112735руб)</c:v>
                </c:pt>
                <c:pt idx="2">
                  <c:v>Налог на имущество физических лиц (25824 руб)</c:v>
                </c:pt>
                <c:pt idx="3">
                  <c:v>Земельный налог (999219 руб)</c:v>
                </c:pt>
                <c:pt idx="4">
                  <c:v>Акцизы по подакцизным товарам (532044 руб)</c:v>
                </c:pt>
                <c:pt idx="5">
                  <c:v>Госпошлина (5200руб)</c:v>
                </c:pt>
                <c:pt idx="6">
                  <c:v>Доходы от использования имущества находящегося в муниципальной собственности (9039 руб)</c:v>
                </c:pt>
                <c:pt idx="7">
                  <c:v>Дотации (980000 руб)</c:v>
                </c:pt>
                <c:pt idx="8">
                  <c:v>Субвенции (73720 руб)</c:v>
                </c:pt>
                <c:pt idx="9">
                  <c:v>Иные межбюджетные трансферты (3071810 руб)</c:v>
                </c:pt>
                <c:pt idx="10">
                  <c:v>Прочие безвозмездные поступления (130000руб)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223511</c:v>
                </c:pt>
                <c:pt idx="1">
                  <c:v>112735</c:v>
                </c:pt>
                <c:pt idx="2">
                  <c:v>25824</c:v>
                </c:pt>
                <c:pt idx="3">
                  <c:v>999219</c:v>
                </c:pt>
                <c:pt idx="4">
                  <c:v>532044</c:v>
                </c:pt>
                <c:pt idx="5">
                  <c:v>5200</c:v>
                </c:pt>
                <c:pt idx="6" formatCode="General">
                  <c:v>9039</c:v>
                </c:pt>
                <c:pt idx="7">
                  <c:v>980000</c:v>
                </c:pt>
                <c:pt idx="8">
                  <c:v>73720</c:v>
                </c:pt>
                <c:pt idx="9" formatCode="#,##0.00">
                  <c:v>3071810</c:v>
                </c:pt>
                <c:pt idx="10" formatCode="General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677947905612564"/>
          <c:y val="9.9728736771551793E-2"/>
          <c:w val="0.27924537313479025"/>
          <c:h val="0.8812612160110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 бюджета на 2025 </a:t>
            </a:r>
          </a:p>
          <a:p>
            <a:pPr>
              <a:defRPr/>
            </a:pPr>
            <a:r>
              <a:rPr lang="ru-RU"/>
              <a:t>(3786899 руб)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022907359985005E-2"/>
          <c:y val="0.14064550598018122"/>
          <c:w val="0.88913350758165066"/>
          <c:h val="0.644263645304482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297331759"/>
        <c:axId val="731191023"/>
      </c:barChart>
      <c:catAx>
        <c:axId val="1297331759"/>
        <c:scaling>
          <c:orientation val="minMax"/>
        </c:scaling>
        <c:delete val="1"/>
        <c:axPos val="b"/>
        <c:numFmt formatCode="0.000" sourceLinked="1"/>
        <c:majorTickMark val="none"/>
        <c:minorTickMark val="none"/>
        <c:tickLblPos val="nextTo"/>
        <c:crossAx val="731191023"/>
        <c:crosses val="autoZero"/>
        <c:auto val="0"/>
        <c:lblAlgn val="ctr"/>
        <c:lblOffset val="100"/>
        <c:noMultiLvlLbl val="0"/>
      </c:catAx>
      <c:valAx>
        <c:axId val="731191023"/>
        <c:scaling>
          <c:orientation val="minMax"/>
        </c:scaling>
        <c:delete val="0"/>
        <c:axPos val="l"/>
        <c:numFmt formatCode="#\ ##0.0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331759"/>
        <c:crossesAt val="1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5863170588107984"/>
          <c:h val="0.8396187533809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2"/>
                <c:pt idx="0">
                  <c:v>240</c:v>
                </c:pt>
                <c:pt idx="1">
                  <c:v>411.38</c:v>
                </c:pt>
                <c:pt idx="2">
                  <c:v>500</c:v>
                </c:pt>
                <c:pt idx="3">
                  <c:v>25.824999999999999</c:v>
                </c:pt>
                <c:pt idx="4">
                  <c:v>1574.9870000000001</c:v>
                </c:pt>
                <c:pt idx="5">
                  <c:v>6</c:v>
                </c:pt>
                <c:pt idx="6">
                  <c:v>9.32</c:v>
                </c:pt>
                <c:pt idx="7">
                  <c:v>4.4909999999999997</c:v>
                </c:pt>
                <c:pt idx="8">
                  <c:v>980</c:v>
                </c:pt>
                <c:pt idx="9">
                  <c:v>73.72</c:v>
                </c:pt>
                <c:pt idx="10">
                  <c:v>3071.81</c:v>
                </c:pt>
                <c:pt idx="1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0F5-AADA-02E3505B55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2"/>
                <c:pt idx="0">
                  <c:v>223.511</c:v>
                </c:pt>
                <c:pt idx="1">
                  <c:v>532.04399999999998</c:v>
                </c:pt>
                <c:pt idx="2">
                  <c:v>112.735</c:v>
                </c:pt>
                <c:pt idx="3">
                  <c:v>25.824000000000002</c:v>
                </c:pt>
                <c:pt idx="4">
                  <c:v>999.22</c:v>
                </c:pt>
                <c:pt idx="5">
                  <c:v>5.2</c:v>
                </c:pt>
                <c:pt idx="6">
                  <c:v>9.1980000000000004</c:v>
                </c:pt>
                <c:pt idx="7">
                  <c:v>4.49</c:v>
                </c:pt>
                <c:pt idx="8">
                  <c:v>980</c:v>
                </c:pt>
                <c:pt idx="9">
                  <c:v>73.72</c:v>
                </c:pt>
                <c:pt idx="10">
                  <c:v>3071.81</c:v>
                </c:pt>
                <c:pt idx="1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0F5-AADA-02E3505B5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75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3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</a:t>
            </a:r>
            <a:r>
              <a:rPr lang="ru-RU" dirty="0" err="1"/>
              <a:t>Лобойковского</a:t>
            </a:r>
            <a:r>
              <a:rPr lang="ru-RU" dirty="0"/>
              <a:t> сельского поселения по </a:t>
            </a:r>
            <a:r>
              <a:rPr lang="ru-RU" dirty="0">
                <a:solidFill>
                  <a:srgbClr val="FF0000"/>
                </a:solidFill>
              </a:rPr>
              <a:t>расходам</a:t>
            </a:r>
            <a:r>
              <a:rPr lang="ru-RU" dirty="0"/>
              <a:t> за 2023 год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8401124,00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2.1241542602864209E-2"/>
                  <c:y val="-0.335156229382613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6193031,58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План 2023г</c:v>
                </c:pt>
                <c:pt idx="1">
                  <c:v>Факт 2023г.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8401124</c:v>
                </c:pt>
                <c:pt idx="1">
                  <c:v>6193031.5800000001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/>
              <a:t>Исполнение расходов бюджета </a:t>
            </a:r>
            <a:r>
              <a:rPr lang="ru-RU" b="1" i="0" baseline="0" dirty="0" err="1"/>
              <a:t>Лобойковского</a:t>
            </a:r>
            <a:r>
              <a:rPr lang="ru-RU" b="1" i="0" baseline="0" dirty="0"/>
              <a:t> сельского поселения по разделам и подразделам бюджетной классификации за 2023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2904453623494734"/>
          <c:h val="0.8735443334291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2023г.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8"/>
                <c:pt idx="0">
                  <c:v>3103.84</c:v>
                </c:pt>
                <c:pt idx="1">
                  <c:v>71.400000000000006</c:v>
                </c:pt>
                <c:pt idx="2">
                  <c:v>105</c:v>
                </c:pt>
                <c:pt idx="3">
                  <c:v>2084.971</c:v>
                </c:pt>
                <c:pt idx="4">
                  <c:v>384.07100000000003</c:v>
                </c:pt>
                <c:pt idx="5">
                  <c:v>1191.4090000000001</c:v>
                </c:pt>
                <c:pt idx="6">
                  <c:v>1454.433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C-448E-8537-989755FA4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8"/>
                <c:pt idx="0">
                  <c:v>2857.808</c:v>
                </c:pt>
                <c:pt idx="1">
                  <c:v>71.400000000000006</c:v>
                </c:pt>
                <c:pt idx="2">
                  <c:v>81.697000000000003</c:v>
                </c:pt>
                <c:pt idx="3">
                  <c:v>486.09500000000003</c:v>
                </c:pt>
                <c:pt idx="4">
                  <c:v>354.99700000000001</c:v>
                </c:pt>
                <c:pt idx="5">
                  <c:v>903.31899999999996</c:v>
                </c:pt>
                <c:pt idx="6">
                  <c:v>1431.7159999999999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C-448E-8537-989755FA4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97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320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86213314244778E-2"/>
          <c:y val="0.16492967735422753"/>
          <c:w val="0.88916833214030067"/>
          <c:h val="0.71602370103200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Лист1!$B$2:$B$7</c:f>
              <c:numCache>
                <c:formatCode>0.000</c:formatCode>
                <c:ptCount val="6"/>
                <c:pt idx="0">
                  <c:v>35400</c:v>
                </c:pt>
                <c:pt idx="1">
                  <c:v>6700</c:v>
                </c:pt>
                <c:pt idx="2" formatCode="#,##0">
                  <c:v>17222</c:v>
                </c:pt>
                <c:pt idx="3" formatCode="General">
                  <c:v>1191409</c:v>
                </c:pt>
                <c:pt idx="4" formatCode="General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41246087701354E-2"/>
                      <c:h val="3.65019015168766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Лист1!$C$2:$C$7</c:f>
              <c:numCache>
                <c:formatCode>0.000</c:formatCode>
                <c:ptCount val="6"/>
                <c:pt idx="0">
                  <c:v>35400</c:v>
                </c:pt>
                <c:pt idx="1">
                  <c:v>6700</c:v>
                </c:pt>
                <c:pt idx="2" formatCode="General">
                  <c:v>17222</c:v>
                </c:pt>
                <c:pt idx="3" formatCode="General">
                  <c:v>903319</c:v>
                </c:pt>
                <c:pt idx="4" formatCode="General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B0C-461D-BCCE-E67BCABBAB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FB0C-461D-BCCE-E67BCABBA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46"/>
        <c:axId val="101651200"/>
        <c:axId val="101653120"/>
      </c:barChart>
      <c:catAx>
        <c:axId val="1016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  <c:max val="12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  <c:majorUnit val="30000"/>
      </c:valAx>
      <c:spPr>
        <a:noFill/>
        <a:ln>
          <a:noFill/>
        </a:ln>
        <a:effectLst/>
        <a:sp3d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0.53406</cdr:x>
      <cdr:y>0.60689</cdr:y>
    </cdr:from>
    <cdr:to>
      <cdr:x>0.62976</cdr:x>
      <cdr:y>0.69705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ABFA9C-96BA-F30D-DA8F-146F93B49F4F}"/>
            </a:ext>
          </a:extLst>
        </cdr:cNvPr>
        <cdr:cNvSpPr txBox="1"/>
      </cdr:nvSpPr>
      <cdr:spPr>
        <a:xfrm xmlns:a="http://schemas.openxmlformats.org/drawingml/2006/main">
          <a:off x="5102983" y="3288555"/>
          <a:ext cx="914400" cy="488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0.55141</cdr:y>
    </cdr:from>
    <cdr:to>
      <cdr:x>0.5957</cdr:x>
      <cdr:y>0.72016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AF66D13-48D6-ECEF-57C0-441E88621888}"/>
            </a:ext>
          </a:extLst>
        </cdr:cNvPr>
        <cdr:cNvSpPr txBox="1"/>
      </cdr:nvSpPr>
      <cdr:spPr>
        <a:xfrm xmlns:a="http://schemas.openxmlformats.org/drawingml/2006/main">
          <a:off x="4777548" y="2987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73,7 % 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от плановых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 назначений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0.86984</cdr:x>
      <cdr:y>0.24864</cdr:y>
    </cdr:from>
    <cdr:to>
      <cdr:x>0.97443</cdr:x>
      <cdr:y>0.39943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829678-5FCD-038D-5EAF-B7F254CFDF3A}"/>
            </a:ext>
          </a:extLst>
        </cdr:cNvPr>
        <cdr:cNvSpPr txBox="1"/>
      </cdr:nvSpPr>
      <cdr:spPr>
        <a:xfrm xmlns:a="http://schemas.openxmlformats.org/drawingml/2006/main">
          <a:off x="7604783" y="1507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0.81989</cdr:x>
      <cdr:y>0.04099</cdr:y>
    </cdr:from>
    <cdr:to>
      <cdr:x>1</cdr:x>
      <cdr:y>0.88422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2430506-2708-7743-ADD0-E56A3FD90FE4}"/>
            </a:ext>
          </a:extLst>
        </cdr:cNvPr>
        <cdr:cNvSpPr txBox="1"/>
      </cdr:nvSpPr>
      <cdr:spPr>
        <a:xfrm xmlns:a="http://schemas.openxmlformats.org/drawingml/2006/main">
          <a:off x="8842387" y="248603"/>
          <a:ext cx="1942476" cy="5113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0.80399</cdr:x>
      <cdr:y>0.04099</cdr:y>
    </cdr:from>
    <cdr:to>
      <cdr:x>1</cdr:x>
      <cdr:y>0.19178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B212DC-0511-A4B4-43E7-2B620D5F1921}"/>
            </a:ext>
          </a:extLst>
        </cdr:cNvPr>
        <cdr:cNvSpPr txBox="1"/>
      </cdr:nvSpPr>
      <cdr:spPr>
        <a:xfrm xmlns:a="http://schemas.openxmlformats.org/drawingml/2006/main">
          <a:off x="8670937" y="248603"/>
          <a:ext cx="211392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0.1801</cdr:x>
      <cdr:y>0.04099</cdr:y>
    </cdr:from>
    <cdr:to>
      <cdr:x>1</cdr:x>
      <cdr:y>0.85755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9515A6C-A938-9549-B93C-7BB7A3040D96}"/>
            </a:ext>
          </a:extLst>
        </cdr:cNvPr>
        <cdr:cNvSpPr txBox="1"/>
      </cdr:nvSpPr>
      <cdr:spPr>
        <a:xfrm xmlns:a="http://schemas.openxmlformats.org/drawingml/2006/main">
          <a:off x="2082178" y="248602"/>
          <a:ext cx="9479279" cy="4951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1- Обеспечение деятельности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финансовых, налоговых 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таможенных органов и органов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финансового (финансово-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бюджетного) надзора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2- Межбюджетные трансферты 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передаваемые бюджету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муниципального района из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бюджетов поселений на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осуществление части полномочий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 по решению вопросов местного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значения в соответствии с заключенными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Соглашениями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3- Межбюджетные трансферты бюджетам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 сельских поселений для решения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отдельных вопросов местного значения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4- </a:t>
          </a:r>
          <a:r>
            <a:rPr lang="ru-RU" b="1" dirty="0" err="1">
              <a:solidFill>
                <a:srgbClr val="7030A0"/>
              </a:solidFill>
            </a:rPr>
            <a:t>Межбджетные</a:t>
          </a:r>
          <a:r>
            <a:rPr lang="ru-RU" b="1" dirty="0">
              <a:solidFill>
                <a:srgbClr val="7030A0"/>
              </a:solidFill>
            </a:rPr>
            <a:t> трансферты,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передаваемые бюджетам сельских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поселений из бюджетов муниципальных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районов на осуществление части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полномочий по решению вопросов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местного значения в соответствии с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заключенными соглашениями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5- Иные межбюджетные трансферты</a:t>
          </a:r>
          <a:endParaRPr lang="ru-RU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0.01401</cdr:x>
      <cdr:y>0.0651</cdr:y>
    </cdr:from>
    <cdr:to>
      <cdr:x>0.0931</cdr:x>
      <cdr:y>0.21589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C4D95C9-026B-1D74-F1B4-15BBE9640219}"/>
            </a:ext>
          </a:extLst>
        </cdr:cNvPr>
        <cdr:cNvSpPr txBox="1"/>
      </cdr:nvSpPr>
      <cdr:spPr>
        <a:xfrm xmlns:a="http://schemas.openxmlformats.org/drawingml/2006/main">
          <a:off x="161937" y="394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План 2023г</a:t>
          </a:r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Факт 2023г.</a:t>
          </a:r>
        </a:p>
      </cdr:txBody>
    </cdr:sp>
  </cdr:relSizeAnchor>
  <cdr:relSizeAnchor xmlns:cdr="http://schemas.openxmlformats.org/drawingml/2006/chartDrawing">
    <cdr:from>
      <cdr:x>0</cdr:x>
      <cdr:y>0.07516</cdr:y>
    </cdr:from>
    <cdr:to>
      <cdr:x>0.01494</cdr:x>
      <cdr:y>0.09526</cdr:y>
    </cdr:to>
    <cdr:sp macro="" textlink="">
      <cdr:nvSpPr>
        <cdr:cNvPr id="7" name="Блок-схема: узел 6">
          <a:extLst xmlns:a="http://schemas.openxmlformats.org/drawingml/2006/main">
            <a:ext uri="{FF2B5EF4-FFF2-40B4-BE49-F238E27FC236}">
              <a16:creationId xmlns:a16="http://schemas.microsoft.com/office/drawing/2014/main" id="{5887F28D-54FB-4E6C-CC74-7BD384A3620C}"/>
            </a:ext>
          </a:extLst>
        </cdr:cNvPr>
        <cdr:cNvSpPr/>
      </cdr:nvSpPr>
      <cdr:spPr>
        <a:xfrm xmlns:a="http://schemas.openxmlformats.org/drawingml/2006/main">
          <a:off x="0" y="455772"/>
          <a:ext cx="17272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E6901F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0.13379</cdr:y>
    </cdr:from>
    <cdr:to>
      <cdr:x>0.01582</cdr:x>
      <cdr:y>0.1539</cdr:y>
    </cdr:to>
    <cdr:sp macro="" textlink="">
      <cdr:nvSpPr>
        <cdr:cNvPr id="8" name="Блок-схема: узел 7">
          <a:extLst xmlns:a="http://schemas.openxmlformats.org/drawingml/2006/main">
            <a:ext uri="{FF2B5EF4-FFF2-40B4-BE49-F238E27FC236}">
              <a16:creationId xmlns:a16="http://schemas.microsoft.com/office/drawing/2014/main" id="{9B0B3343-8CD6-AAB5-2E79-68A1B27CBA3B}"/>
            </a:ext>
          </a:extLst>
        </cdr:cNvPr>
        <cdr:cNvSpPr/>
      </cdr:nvSpPr>
      <cdr:spPr>
        <a:xfrm xmlns:a="http://schemas.openxmlformats.org/drawingml/2006/main">
          <a:off x="0" y="811372"/>
          <a:ext cx="18288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E250-0608-43B3-8494-0F62D9C135F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1143000"/>
            <a:ext cx="528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76F-0AFC-48C4-8039-F871B46D9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8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380509"/>
            <a:ext cx="8603159" cy="25496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ОТЧЕТ ОБ ИСПОЛНЕНИИ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за 2023год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442887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557758"/>
              </p:ext>
            </p:extLst>
          </p:nvPr>
        </p:nvGraphicFramePr>
        <p:xfrm>
          <a:off x="946444" y="76121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796851"/>
            <a:ext cx="396815" cy="1647051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198880"/>
            <a:ext cx="399888" cy="3448799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046861"/>
              </p:ext>
            </p:extLst>
          </p:nvPr>
        </p:nvGraphicFramePr>
        <p:xfrm>
          <a:off x="0" y="-944380"/>
          <a:ext cx="12646025" cy="82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85E8472-907B-7C13-23FA-349CC07CD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425963"/>
              </p:ext>
            </p:extLst>
          </p:nvPr>
        </p:nvGraphicFramePr>
        <p:xfrm>
          <a:off x="569383" y="285750"/>
          <a:ext cx="11870267" cy="72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332207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18BD3A-78BA-B53C-7929-1BEB376F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34565"/>
              </p:ext>
            </p:extLst>
          </p:nvPr>
        </p:nvGraphicFramePr>
        <p:xfrm>
          <a:off x="569383" y="447041"/>
          <a:ext cx="11870267" cy="687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8DB94-8C86-3B1A-908B-C159B50A8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50995"/>
              </p:ext>
            </p:extLst>
          </p:nvPr>
        </p:nvGraphicFramePr>
        <p:xfrm>
          <a:off x="3217545" y="850106"/>
          <a:ext cx="636270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2701">
                  <a:extLst>
                    <a:ext uri="{9D8B030D-6E8A-4147-A177-3AD203B41FA5}">
                      <a16:colId xmlns:a16="http://schemas.microsoft.com/office/drawing/2014/main" val="2916419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Исполнение бюджета </a:t>
                      </a:r>
                      <a:r>
                        <a:rPr lang="ru-RU" sz="1600" b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Лобойковского</a:t>
                      </a:r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сельского поселения по передаваемым иным межбюджетным трансфертам за 2023 год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5903804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207224"/>
              </p:ext>
            </p:extLst>
          </p:nvPr>
        </p:nvGraphicFramePr>
        <p:xfrm>
          <a:off x="1006463" y="1098708"/>
          <a:ext cx="11561457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в 2023 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505106" y="1200218"/>
            <a:ext cx="1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2023 план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378244" y="1190772"/>
            <a:ext cx="188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2023 факт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Волгоградской области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соответствии с федеральными законами и законами Волгоградской области.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2023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25280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руб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6167752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4322" y="198575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6193032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789468" y="489390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62886" y="3141510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517" y="3170768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553379" y="4007056"/>
            <a:ext cx="185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32672" y="4007056"/>
            <a:ext cx="169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741человек.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02700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976</Words>
  <Application>Microsoft Office PowerPoint</Application>
  <PresentationFormat>Произвольный</PresentationFormat>
  <Paragraphs>209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ОТЧЕТ ОБ ИСПОЛНЕНИИ БЮДЖЕТА Лобойковского сельского поселения  за 2023год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JKI</cp:lastModifiedBy>
  <cp:revision>35</cp:revision>
  <dcterms:created xsi:type="dcterms:W3CDTF">2021-07-29T09:44:14Z</dcterms:created>
  <dcterms:modified xsi:type="dcterms:W3CDTF">2024-02-28T11:49:26Z</dcterms:modified>
</cp:coreProperties>
</file>