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4" r:id="rId14"/>
    <p:sldId id="279" r:id="rId15"/>
    <p:sldId id="275" r:id="rId16"/>
    <p:sldId id="276" r:id="rId17"/>
    <p:sldId id="282" r:id="rId18"/>
    <p:sldId id="267" r:id="rId19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I" initials="J" lastIdx="9" clrIdx="0">
    <p:extLst>
      <p:ext uri="{19B8F6BF-5375-455C-9EA6-DF929625EA0E}">
        <p15:presenceInfo xmlns:p15="http://schemas.microsoft.com/office/powerpoint/2012/main" userId="J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01F"/>
    <a:srgbClr val="AA3E6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94" d="100"/>
          <a:sy n="94" d="100"/>
        </p:scale>
        <p:origin x="96" y="240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588288"/>
        <c:crosses val="autoZero"/>
        <c:auto val="1"/>
        <c:lblAlgn val="ctr"/>
        <c:lblOffset val="100"/>
        <c:noMultiLvlLbl val="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Лобойковского сельского поселения за 2024 год по </a:t>
            </a:r>
            <a:r>
              <a:rPr lang="ru-RU" dirty="0">
                <a:solidFill>
                  <a:srgbClr val="FF0000"/>
                </a:solidFill>
              </a:rPr>
              <a:t>доходам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91833929849679"/>
          <c:y val="0.17150752121576296"/>
          <c:w val="0.83244529706513959"/>
          <c:h val="0.71757263229889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планируемых доходов бюджета на 2024 год и на период 2025 - 2026 годов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4727272727272685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8761244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3.0545454545454546E-2"/>
                  <c:y val="-0.32039870882209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95757"/>
                        </a:solidFill>
                      </a:rPr>
                      <a:t>7735037</a:t>
                    </a:r>
                  </a:p>
                  <a:p>
                    <a:pPr>
                      <a:defRPr sz="1400" b="1">
                        <a:solidFill>
                          <a:srgbClr val="C95757"/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05812455261274"/>
                      <c:h val="0.15089415327061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9272727272727168E-2"/>
                  <c:y val="-0.317782102483482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3816442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2024 План</c:v>
                </c:pt>
                <c:pt idx="1">
                  <c:v>2024 Факт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8761244</c:v>
                </c:pt>
                <c:pt idx="1">
                  <c:v>7735037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0"/>
        <c:lblAlgn val="ctr"/>
        <c:lblOffset val="100"/>
        <c:noMultiLvlLbl val="0"/>
      </c:catAx>
      <c:valAx>
        <c:axId val="92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ИСПОЛНЕННЫХ Доходов бюджета ЗА </a:t>
            </a:r>
            <a:r>
              <a:rPr lang="ru-RU" dirty="0">
                <a:solidFill>
                  <a:srgbClr val="FF0000"/>
                </a:solidFill>
              </a:rPr>
              <a:t>2024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(7735037руб)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88E-2"/>
          <c:y val="0.18714119159566325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2020 (5 700 695,01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5.6545284956416919E-2"/>
                  <c:y val="0.118578454281917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24,7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5.2150851407919063E-3"/>
                  <c:y val="-0.23684972083670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75,3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3777950728672E-2"/>
                      <c:h val="5.790679921032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(1914340,00руб)</c:v>
                </c:pt>
                <c:pt idx="1">
                  <c:v>Безвозмездные поступления (5820697,00руб)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1914340</c:v>
                </c:pt>
                <c:pt idx="1">
                  <c:v>5820697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33"/>
          <c:w val="0.30613753954093853"/>
          <c:h val="0.3869999883578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ДЕТАЛЬНАЯ</a:t>
            </a:r>
            <a:r>
              <a:rPr lang="ru-RU" baseline="0" dirty="0"/>
              <a:t> </a:t>
            </a:r>
            <a:r>
              <a:rPr lang="ru-RU" dirty="0"/>
              <a:t>Структура ИСПОЛНЕННЫХ доходов бюджета ЗА </a:t>
            </a:r>
            <a:r>
              <a:rPr lang="ru-RU" dirty="0">
                <a:solidFill>
                  <a:srgbClr val="FF0000"/>
                </a:solidFill>
              </a:rPr>
              <a:t>2024   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(7735037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085738140341715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36"/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7"/>
            <c:bubble3D val="0"/>
            <c:spPr>
              <a:solidFill>
                <a:srgbClr val="AA3E6F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3C2-4D10-AC59-0F6397D66D8C}"/>
              </c:ext>
            </c:extLst>
          </c:dPt>
          <c:dPt>
            <c:idx val="10"/>
            <c:bubble3D val="0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B3C2-4D10-AC59-0F6397D66D8C}"/>
              </c:ext>
            </c:extLst>
          </c:dPt>
          <c:dLbls>
            <c:dLbl>
              <c:idx val="0"/>
              <c:layout>
                <c:manualLayout>
                  <c:x val="-6.2199992420047055E-2"/>
                  <c:y val="2.40594350872575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3,72%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1.3710143369397415E-2"/>
                  <c:y val="-0.101667162846085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2,3%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4.8433869550555196E-2"/>
                  <c:y val="2.970024664829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0,4%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5.334072894397332E-2"/>
                  <c:y val="-9.39390713849725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10,8%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-5.2798626945650191E-2"/>
                  <c:y val="-0.1333603875854247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3.4358650892114068E-2"/>
                  <c:y val="-1.92081309115344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0,05%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7"/>
              <c:layout>
                <c:manualLayout>
                  <c:x val="1.546977532400432E-2"/>
                  <c:y val="-0.1416572836089486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12,7%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8"/>
              <c:layout>
                <c:manualLayout>
                  <c:x val="2.3639978528622817E-3"/>
                  <c:y val="-1.4157079870472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2FFDA-8197-4AE7-8175-613B34E341F2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C2-4D10-AC59-0F6397D66D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/>
                      <a:t>58,3%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736-4D7F-B8B0-C4314BE08737}"/>
                </c:ext>
              </c:extLst>
            </c:dLbl>
            <c:dLbl>
              <c:idx val="10"/>
              <c:layout>
                <c:manualLayout>
                  <c:x val="3.4068698351901641E-2"/>
                  <c:y val="-4.09372967812647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3,17%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3C2-4D10-AC59-0F6397D66D8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 (287462руб)</c:v>
                </c:pt>
                <c:pt idx="1">
                  <c:v>ЕСХН (177093уб)</c:v>
                </c:pt>
                <c:pt idx="2">
                  <c:v>Налог на имущество физических лиц (14564 руб)</c:v>
                </c:pt>
                <c:pt idx="3">
                  <c:v>Земельный налог (838959 руб)</c:v>
                </c:pt>
                <c:pt idx="4">
                  <c:v>Акцизы по подакцизным товарам (516978руб)</c:v>
                </c:pt>
                <c:pt idx="5">
                  <c:v>Госпошлина (3600уб)</c:v>
                </c:pt>
                <c:pt idx="6">
                  <c:v>Доходы от использования имущества находящегося в муниципальной собственности (28030 руб)</c:v>
                </c:pt>
                <c:pt idx="7">
                  <c:v>Дотации (980000 руб)</c:v>
                </c:pt>
                <c:pt idx="8">
                  <c:v>Субвенции (89820 руб)</c:v>
                </c:pt>
                <c:pt idx="9">
                  <c:v>Иные межбюджетные трансферты (4505877 руб)</c:v>
                </c:pt>
                <c:pt idx="10">
                  <c:v>Прочие безвозмездные поступления (245000руб)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287462</c:v>
                </c:pt>
                <c:pt idx="1">
                  <c:v>177093</c:v>
                </c:pt>
                <c:pt idx="2">
                  <c:v>14564</c:v>
                </c:pt>
                <c:pt idx="3">
                  <c:v>838959</c:v>
                </c:pt>
                <c:pt idx="4">
                  <c:v>516978</c:v>
                </c:pt>
                <c:pt idx="5">
                  <c:v>3600</c:v>
                </c:pt>
                <c:pt idx="6" formatCode="General">
                  <c:v>28030</c:v>
                </c:pt>
                <c:pt idx="7">
                  <c:v>980000</c:v>
                </c:pt>
                <c:pt idx="8">
                  <c:v>89820</c:v>
                </c:pt>
                <c:pt idx="9" formatCode="#,##0.00">
                  <c:v>4505877</c:v>
                </c:pt>
                <c:pt idx="10" formatCode="General">
                  <c:v>245000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 (287462руб)</c:v>
                </c:pt>
                <c:pt idx="1">
                  <c:v>ЕСХН (177093уб)</c:v>
                </c:pt>
                <c:pt idx="2">
                  <c:v>Налог на имущество физических лиц (14564 руб)</c:v>
                </c:pt>
                <c:pt idx="3">
                  <c:v>Земельный налог (838959 руб)</c:v>
                </c:pt>
                <c:pt idx="4">
                  <c:v>Акцизы по подакцизным товарам (516978руб)</c:v>
                </c:pt>
                <c:pt idx="5">
                  <c:v>Госпошлина (3600уб)</c:v>
                </c:pt>
                <c:pt idx="6">
                  <c:v>Доходы от использования имущества находящегося в муниципальной собственности (28030 руб)</c:v>
                </c:pt>
                <c:pt idx="7">
                  <c:v>Дотации (980000 руб)</c:v>
                </c:pt>
                <c:pt idx="8">
                  <c:v>Субвенции (89820 руб)</c:v>
                </c:pt>
                <c:pt idx="9">
                  <c:v>Иные межбюджетные трансферты (4505877 руб)</c:v>
                </c:pt>
                <c:pt idx="10">
                  <c:v>Прочие безвозмездные поступления (245000руб)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3.7163623134575827</c:v>
                </c:pt>
                <c:pt idx="1">
                  <c:v>2.2894913107720107</c:v>
                </c:pt>
                <c:pt idx="2">
                  <c:v>0.18828610645301372</c:v>
                </c:pt>
                <c:pt idx="3">
                  <c:v>10.846218318024853</c:v>
                </c:pt>
                <c:pt idx="4">
                  <c:v>6.6835879388812236</c:v>
                </c:pt>
                <c:pt idx="5">
                  <c:v>4.6541470971632068E-2</c:v>
                </c:pt>
                <c:pt idx="6">
                  <c:v>0.36237706425967969</c:v>
                </c:pt>
                <c:pt idx="7">
                  <c:v>12.669622653388728</c:v>
                </c:pt>
                <c:pt idx="8">
                  <c:v>1.1612097007422202</c:v>
                </c:pt>
                <c:pt idx="9">
                  <c:v>58.252817665901283</c:v>
                </c:pt>
                <c:pt idx="10">
                  <c:v>3.1674056633471821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36-4D7F-B8B0-C4314BE08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677947905612564"/>
          <c:y val="9.9728736771551793E-2"/>
          <c:w val="0.33333375229332252"/>
          <c:h val="0.75724352652176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Доходов бюджета на 2025 </a:t>
            </a:r>
          </a:p>
          <a:p>
            <a:pPr>
              <a:defRPr/>
            </a:pPr>
            <a:r>
              <a:rPr lang="ru-RU"/>
              <a:t>(3786899 руб)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022907359985005E-2"/>
          <c:y val="0.14064550598018122"/>
          <c:w val="0.88913350758165066"/>
          <c:h val="0.644263645304482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297331759"/>
        <c:axId val="731191023"/>
      </c:barChart>
      <c:catAx>
        <c:axId val="1297331759"/>
        <c:scaling>
          <c:orientation val="minMax"/>
        </c:scaling>
        <c:delete val="1"/>
        <c:axPos val="b"/>
        <c:numFmt formatCode="0.000" sourceLinked="1"/>
        <c:majorTickMark val="none"/>
        <c:minorTickMark val="none"/>
        <c:tickLblPos val="nextTo"/>
        <c:crossAx val="731191023"/>
        <c:crosses val="autoZero"/>
        <c:auto val="0"/>
        <c:lblAlgn val="ctr"/>
        <c:lblOffset val="100"/>
        <c:noMultiLvlLbl val="0"/>
      </c:catAx>
      <c:valAx>
        <c:axId val="731191023"/>
        <c:scaling>
          <c:orientation val="minMax"/>
        </c:scaling>
        <c:delete val="0"/>
        <c:axPos val="l"/>
        <c:numFmt formatCode="#\ ##0.0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331759"/>
        <c:crossesAt val="1"/>
        <c:crossBetween val="between"/>
        <c:majorUnit val="50"/>
        <c:minorUnit val="1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742535531159862E-2"/>
          <c:y val="8.1654906568502675E-2"/>
          <c:w val="0.85863170588107984"/>
          <c:h val="0.8396187533809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Аренда</c:v>
                </c:pt>
                <c:pt idx="7">
                  <c:v>Штрафы</c:v>
                </c:pt>
                <c:pt idx="8">
                  <c:v>Дотации</c:v>
                </c:pt>
                <c:pt idx="9">
                  <c:v>субвенции</c:v>
                </c:pt>
                <c:pt idx="10">
                  <c:v>Иные МБТ</c:v>
                </c:pt>
                <c:pt idx="11">
                  <c:v>Прочие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2"/>
                <c:pt idx="0">
                  <c:v>287.46300000000002</c:v>
                </c:pt>
                <c:pt idx="1">
                  <c:v>433.75700000000001</c:v>
                </c:pt>
                <c:pt idx="2">
                  <c:v>500</c:v>
                </c:pt>
                <c:pt idx="3">
                  <c:v>20</c:v>
                </c:pt>
                <c:pt idx="4">
                  <c:v>1617.6210000000001</c:v>
                </c:pt>
                <c:pt idx="5">
                  <c:v>6</c:v>
                </c:pt>
                <c:pt idx="6">
                  <c:v>28.03</c:v>
                </c:pt>
                <c:pt idx="7">
                  <c:v>19.600000000000001</c:v>
                </c:pt>
                <c:pt idx="8">
                  <c:v>980</c:v>
                </c:pt>
                <c:pt idx="9">
                  <c:v>89.82</c:v>
                </c:pt>
                <c:pt idx="10">
                  <c:v>4505.8779999999997</c:v>
                </c:pt>
                <c:pt idx="11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0F5-AADA-02E3505B55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7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Аренда</c:v>
                </c:pt>
                <c:pt idx="7">
                  <c:v>Штрафы</c:v>
                </c:pt>
                <c:pt idx="8">
                  <c:v>Дотации</c:v>
                </c:pt>
                <c:pt idx="9">
                  <c:v>субвенции</c:v>
                </c:pt>
                <c:pt idx="10">
                  <c:v>Иные МБТ</c:v>
                </c:pt>
                <c:pt idx="11">
                  <c:v>Прочие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2"/>
                <c:pt idx="0">
                  <c:v>287.46199999999999</c:v>
                </c:pt>
                <c:pt idx="1">
                  <c:v>516.97799999999995</c:v>
                </c:pt>
                <c:pt idx="2">
                  <c:v>177.09299999999999</c:v>
                </c:pt>
                <c:pt idx="3">
                  <c:v>14.564</c:v>
                </c:pt>
                <c:pt idx="4">
                  <c:v>838.95899999999995</c:v>
                </c:pt>
                <c:pt idx="5">
                  <c:v>3.6</c:v>
                </c:pt>
                <c:pt idx="6">
                  <c:v>28.03</c:v>
                </c:pt>
                <c:pt idx="7">
                  <c:v>19.579000000000001</c:v>
                </c:pt>
                <c:pt idx="8">
                  <c:v>980</c:v>
                </c:pt>
                <c:pt idx="9">
                  <c:v>89.82</c:v>
                </c:pt>
                <c:pt idx="10">
                  <c:v>4505.8770000000004</c:v>
                </c:pt>
                <c:pt idx="11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0F5-AADA-02E3505B5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75"/>
        <c:axId val="2124618160"/>
        <c:axId val="81938640"/>
      </c:barChart>
      <c:catAx>
        <c:axId val="21246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8640"/>
        <c:crosses val="autoZero"/>
        <c:auto val="1"/>
        <c:lblAlgn val="ctr"/>
        <c:lblOffset val="100"/>
        <c:noMultiLvlLbl val="0"/>
      </c:catAx>
      <c:valAx>
        <c:axId val="81938640"/>
        <c:scaling>
          <c:orientation val="minMax"/>
          <c:max val="3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6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Лобойковского сельского поселения по </a:t>
            </a:r>
            <a:r>
              <a:rPr lang="ru-RU" dirty="0">
                <a:solidFill>
                  <a:srgbClr val="FF0000"/>
                </a:solidFill>
              </a:rPr>
              <a:t>расходам</a:t>
            </a:r>
            <a:r>
              <a:rPr lang="ru-RU" dirty="0"/>
              <a:t> за 2024 год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2024-2026 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7C-4B9D-94D3-229CB1F7B0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A1-4C93-A85E-7127E010898F}"/>
              </c:ext>
            </c:extLst>
          </c:dPt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10480,785т.р.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7C-4B9D-94D3-229CB1F7B03E}"/>
                </c:ext>
              </c:extLst>
            </c:dLbl>
            <c:dLbl>
              <c:idx val="1"/>
              <c:layout>
                <c:manualLayout>
                  <c:x val="2.1241542602864209E-2"/>
                  <c:y val="-0.33515622938261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8099,052т.р.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План 2024г</c:v>
                </c:pt>
                <c:pt idx="1">
                  <c:v>Факт 2024г.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10480785</c:v>
                </c:pt>
                <c:pt idx="1">
                  <c:v>8099052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  <c:noMultiLvlLbl val="0"/>
      </c:catAx>
      <c:valAx>
        <c:axId val="997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/>
              <a:t>Исполнение расходов бюджета Лобойковского сельского поселения по разделам и подразделам бюджетной классификации за 2024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742535531159862E-2"/>
          <c:y val="8.1654906568502675E-2"/>
          <c:w val="0.82904453623494734"/>
          <c:h val="0.8735443334291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2024г.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Пенсионное обеспечение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8"/>
                <c:pt idx="0">
                  <c:v>3507.556</c:v>
                </c:pt>
                <c:pt idx="1">
                  <c:v>87.322999999999993</c:v>
                </c:pt>
                <c:pt idx="2">
                  <c:v>15.837</c:v>
                </c:pt>
                <c:pt idx="3">
                  <c:v>2456.3290000000002</c:v>
                </c:pt>
                <c:pt idx="4">
                  <c:v>1370.36</c:v>
                </c:pt>
                <c:pt idx="5">
                  <c:v>1512.63</c:v>
                </c:pt>
                <c:pt idx="6">
                  <c:v>1524.7529999999999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C-448E-8537-989755FA4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7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Пенсионное обеспечение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8"/>
                <c:pt idx="0">
                  <c:v>3384.1019999999999</c:v>
                </c:pt>
                <c:pt idx="1">
                  <c:v>87.32</c:v>
                </c:pt>
                <c:pt idx="2">
                  <c:v>15.837</c:v>
                </c:pt>
                <c:pt idx="3">
                  <c:v>484.911</c:v>
                </c:pt>
                <c:pt idx="4">
                  <c:v>1369.3630000000001</c:v>
                </c:pt>
                <c:pt idx="5">
                  <c:v>1245.3630000000001</c:v>
                </c:pt>
                <c:pt idx="6">
                  <c:v>1506.1559999999999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C-448E-8537-989755FA4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97"/>
        <c:axId val="2124618160"/>
        <c:axId val="81938640"/>
      </c:barChart>
      <c:catAx>
        <c:axId val="21246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8640"/>
        <c:crosses val="autoZero"/>
        <c:auto val="1"/>
        <c:lblAlgn val="ctr"/>
        <c:lblOffset val="100"/>
        <c:noMultiLvlLbl val="0"/>
      </c:catAx>
      <c:valAx>
        <c:axId val="81938640"/>
        <c:scaling>
          <c:orientation val="minMax"/>
          <c:max val="3200"/>
          <c:min val="-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6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42744655799"/>
          <c:y val="0.13770501102423022"/>
          <c:w val="0.88916833214030067"/>
          <c:h val="0.71602370103200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Лист1!$B$2:$B$7</c:f>
              <c:numCache>
                <c:formatCode>0.000</c:formatCode>
                <c:ptCount val="6"/>
                <c:pt idx="0">
                  <c:v>31200</c:v>
                </c:pt>
                <c:pt idx="1">
                  <c:v>908000</c:v>
                </c:pt>
                <c:pt idx="2" formatCode="#,##0">
                  <c:v>125222</c:v>
                </c:pt>
                <c:pt idx="3" formatCode="General">
                  <c:v>1512630</c:v>
                </c:pt>
                <c:pt idx="4" formatCode="General">
                  <c:v>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2"/>
              <c:layout>
                <c:manualLayout>
                  <c:x val="3.0208112612044639E-2"/>
                  <c:y val="-4.18831703677669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09237434347596E-2"/>
                      <c:h val="2.812510254570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Лист1!$C$2:$C$7</c:f>
              <c:numCache>
                <c:formatCode>0.000</c:formatCode>
                <c:ptCount val="6"/>
                <c:pt idx="0">
                  <c:v>31200</c:v>
                </c:pt>
                <c:pt idx="1">
                  <c:v>908000</c:v>
                </c:pt>
                <c:pt idx="2" formatCode="General">
                  <c:v>125222</c:v>
                </c:pt>
                <c:pt idx="3" formatCode="General">
                  <c:v>1245363</c:v>
                </c:pt>
                <c:pt idx="4" formatCode="General">
                  <c:v>3030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.1115351751528955"/>
                  <c:y val="-7.95795902261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1-4A5D-BCB7-749F90DB4C75}"/>
                </c:ext>
              </c:extLst>
            </c:dLbl>
            <c:dLbl>
              <c:idx val="2"/>
              <c:layout>
                <c:manualLayout>
                  <c:x val="8.3651381364671623E-2"/>
                  <c:y val="-7.748539048332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1-4A5D-BCB7-749F90DB4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Лист1!$D$2:$D$7</c:f>
              <c:numCache>
                <c:formatCode>0.000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Лист1!$E$2:$E$7</c:f>
              <c:numCache>
                <c:formatCode>0.000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B0C-461D-BCCE-E67BCABBAB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Лист1!$F$2:$F$7</c:f>
              <c:numCache>
                <c:formatCode>0.000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FB0C-461D-BCCE-E67BCABBA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46"/>
        <c:axId val="101651200"/>
        <c:axId val="101653120"/>
      </c:barChart>
      <c:catAx>
        <c:axId val="1016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  <c:noMultiLvlLbl val="0"/>
      </c:catAx>
      <c:valAx>
        <c:axId val="101653120"/>
        <c:scaling>
          <c:orientation val="minMax"/>
          <c:max val="12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  <c:majorUnit val="30000"/>
      </c:valAx>
      <c:spPr>
        <a:noFill/>
        <a:ln>
          <a:noFill/>
        </a:ln>
        <a:effectLst/>
        <a:sp3d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0T14:43:20.215" idx="4">
    <p:pos x="7776" y="40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4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0.53406</cdr:x>
      <cdr:y>0.60689</cdr:y>
    </cdr:from>
    <cdr:to>
      <cdr:x>0.62976</cdr:x>
      <cdr:y>0.69705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ABFA9C-96BA-F30D-DA8F-146F93B49F4F}"/>
            </a:ext>
          </a:extLst>
        </cdr:cNvPr>
        <cdr:cNvSpPr txBox="1"/>
      </cdr:nvSpPr>
      <cdr:spPr>
        <a:xfrm xmlns:a="http://schemas.openxmlformats.org/drawingml/2006/main">
          <a:off x="5102983" y="3288555"/>
          <a:ext cx="914400" cy="488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0.55141</cdr:y>
    </cdr:from>
    <cdr:to>
      <cdr:x>0.5957</cdr:x>
      <cdr:y>0.72016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AF66D13-48D6-ECEF-57C0-441E88621888}"/>
            </a:ext>
          </a:extLst>
        </cdr:cNvPr>
        <cdr:cNvSpPr txBox="1"/>
      </cdr:nvSpPr>
      <cdr:spPr>
        <a:xfrm xmlns:a="http://schemas.openxmlformats.org/drawingml/2006/main">
          <a:off x="4777548" y="29879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77,3 % </a:t>
          </a:r>
        </a:p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от плановых</a:t>
          </a:r>
        </a:p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 назначений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0.86984</cdr:x>
      <cdr:y>0.24864</cdr:y>
    </cdr:from>
    <cdr:to>
      <cdr:x>0.97443</cdr:x>
      <cdr:y>0.39943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829678-5FCD-038D-5EAF-B7F254CFDF3A}"/>
            </a:ext>
          </a:extLst>
        </cdr:cNvPr>
        <cdr:cNvSpPr txBox="1"/>
      </cdr:nvSpPr>
      <cdr:spPr>
        <a:xfrm xmlns:a="http://schemas.openxmlformats.org/drawingml/2006/main">
          <a:off x="7604783" y="1507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0.81989</cdr:x>
      <cdr:y>0.04099</cdr:y>
    </cdr:from>
    <cdr:to>
      <cdr:x>1</cdr:x>
      <cdr:y>0.88422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2430506-2708-7743-ADD0-E56A3FD90FE4}"/>
            </a:ext>
          </a:extLst>
        </cdr:cNvPr>
        <cdr:cNvSpPr txBox="1"/>
      </cdr:nvSpPr>
      <cdr:spPr>
        <a:xfrm xmlns:a="http://schemas.openxmlformats.org/drawingml/2006/main">
          <a:off x="8842387" y="248603"/>
          <a:ext cx="1942476" cy="5113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0.80399</cdr:x>
      <cdr:y>0.04099</cdr:y>
    </cdr:from>
    <cdr:to>
      <cdr:x>1</cdr:x>
      <cdr:y>0.19178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6B212DC-0511-A4B4-43E7-2B620D5F1921}"/>
            </a:ext>
          </a:extLst>
        </cdr:cNvPr>
        <cdr:cNvSpPr txBox="1"/>
      </cdr:nvSpPr>
      <cdr:spPr>
        <a:xfrm xmlns:a="http://schemas.openxmlformats.org/drawingml/2006/main">
          <a:off x="8670937" y="248603"/>
          <a:ext cx="211392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0.33144</cdr:x>
      <cdr:y>0.0584</cdr:y>
    </cdr:from>
    <cdr:to>
      <cdr:x>1</cdr:x>
      <cdr:y>0.85755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9515A6C-A938-9549-B93C-7BB7A3040D96}"/>
            </a:ext>
          </a:extLst>
        </cdr:cNvPr>
        <cdr:cNvSpPr txBox="1"/>
      </cdr:nvSpPr>
      <cdr:spPr>
        <a:xfrm xmlns:a="http://schemas.openxmlformats.org/drawingml/2006/main">
          <a:off x="3831914" y="354172"/>
          <a:ext cx="7729543" cy="484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1- Обеспечение деятельности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финансовых, налоговых 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таможенных органов и органов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финансового (финансово-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бюджетного) надзора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2- Межбюджетные трансферты ,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Для решения местных вопросов местного значения в связи с реализацией местных инициатив населения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3- Межбюджетные трансферты бюджетам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 сельских поселений для решения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отдельных вопросов местного значения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4- Межбюджетные трансферты,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передаваемые бюджетам сельских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поселений из бюджетов муниципальных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районов на осуществление части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полномочий по решению вопросов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местного значения в соответствии с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заключенными соглашениями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5- Иные межбюджетные трансферты</a:t>
          </a:r>
          <a:endParaRPr lang="ru-RU" sz="11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0.01401</cdr:x>
      <cdr:y>0.0651</cdr:y>
    </cdr:from>
    <cdr:to>
      <cdr:x>0.0931</cdr:x>
      <cdr:y>0.21589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C4D95C9-026B-1D74-F1B4-15BBE9640219}"/>
            </a:ext>
          </a:extLst>
        </cdr:cNvPr>
        <cdr:cNvSpPr txBox="1"/>
      </cdr:nvSpPr>
      <cdr:spPr>
        <a:xfrm xmlns:a="http://schemas.openxmlformats.org/drawingml/2006/main">
          <a:off x="161937" y="394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План 2024г</a:t>
          </a:r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1100" dirty="0"/>
            <a:t>Факт 2024г.</a:t>
          </a:r>
        </a:p>
      </cdr:txBody>
    </cdr:sp>
  </cdr:relSizeAnchor>
  <cdr:relSizeAnchor xmlns:cdr="http://schemas.openxmlformats.org/drawingml/2006/chartDrawing">
    <cdr:from>
      <cdr:x>0</cdr:x>
      <cdr:y>0.07516</cdr:y>
    </cdr:from>
    <cdr:to>
      <cdr:x>0.01494</cdr:x>
      <cdr:y>0.09526</cdr:y>
    </cdr:to>
    <cdr:sp macro="" textlink="">
      <cdr:nvSpPr>
        <cdr:cNvPr id="7" name="Блок-схема: узел 6">
          <a:extLst xmlns:a="http://schemas.openxmlformats.org/drawingml/2006/main">
            <a:ext uri="{FF2B5EF4-FFF2-40B4-BE49-F238E27FC236}">
              <a16:creationId xmlns:a16="http://schemas.microsoft.com/office/drawing/2014/main" id="{5887F28D-54FB-4E6C-CC74-7BD384A3620C}"/>
            </a:ext>
          </a:extLst>
        </cdr:cNvPr>
        <cdr:cNvSpPr/>
      </cdr:nvSpPr>
      <cdr:spPr>
        <a:xfrm xmlns:a="http://schemas.openxmlformats.org/drawingml/2006/main">
          <a:off x="0" y="455772"/>
          <a:ext cx="172720" cy="1219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E6901F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0.13379</cdr:y>
    </cdr:from>
    <cdr:to>
      <cdr:x>0.01582</cdr:x>
      <cdr:y>0.1539</cdr:y>
    </cdr:to>
    <cdr:sp macro="" textlink="">
      <cdr:nvSpPr>
        <cdr:cNvPr id="8" name="Блок-схема: узел 7">
          <a:extLst xmlns:a="http://schemas.openxmlformats.org/drawingml/2006/main">
            <a:ext uri="{FF2B5EF4-FFF2-40B4-BE49-F238E27FC236}">
              <a16:creationId xmlns:a16="http://schemas.microsoft.com/office/drawing/2014/main" id="{9B0B3343-8CD6-AAB5-2E79-68A1B27CBA3B}"/>
            </a:ext>
          </a:extLst>
        </cdr:cNvPr>
        <cdr:cNvSpPr/>
      </cdr:nvSpPr>
      <cdr:spPr>
        <a:xfrm xmlns:a="http://schemas.openxmlformats.org/drawingml/2006/main">
          <a:off x="0" y="811372"/>
          <a:ext cx="182880" cy="1219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E250-0608-43B3-8494-0F62D9C135F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1143000"/>
            <a:ext cx="528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76F-0AFC-48C4-8039-F871B46D9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8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boikovo-adm@yandex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380509"/>
            <a:ext cx="8603159" cy="25496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ОТЧЕТ ОБ ИСПОЛНЕНИИ БЮДЖЕТА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за 2024год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377408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722507"/>
              </p:ext>
            </p:extLst>
          </p:nvPr>
        </p:nvGraphicFramePr>
        <p:xfrm>
          <a:off x="946444" y="761215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8627" y="4796851"/>
            <a:ext cx="396815" cy="1647051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198880"/>
            <a:ext cx="399888" cy="3448799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28418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046861"/>
              </p:ext>
            </p:extLst>
          </p:nvPr>
        </p:nvGraphicFramePr>
        <p:xfrm>
          <a:off x="0" y="-944380"/>
          <a:ext cx="12646025" cy="82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85E8472-907B-7C13-23FA-349CC07CD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376550"/>
              </p:ext>
            </p:extLst>
          </p:nvPr>
        </p:nvGraphicFramePr>
        <p:xfrm>
          <a:off x="569383" y="285750"/>
          <a:ext cx="11870267" cy="727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711113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618BD3A-78BA-B53C-7929-1BEB376FF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74449"/>
              </p:ext>
            </p:extLst>
          </p:nvPr>
        </p:nvGraphicFramePr>
        <p:xfrm>
          <a:off x="569383" y="447041"/>
          <a:ext cx="11870267" cy="687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8DB94-8C86-3B1A-908B-C159B50A8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09796"/>
              </p:ext>
            </p:extLst>
          </p:nvPr>
        </p:nvGraphicFramePr>
        <p:xfrm>
          <a:off x="3298823" y="697706"/>
          <a:ext cx="6362701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2701">
                  <a:extLst>
                    <a:ext uri="{9D8B030D-6E8A-4147-A177-3AD203B41FA5}">
                      <a16:colId xmlns:a16="http://schemas.microsoft.com/office/drawing/2014/main" val="2916419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Исполнение бюджета Лобойковского сельского поселения по передаваемым иным межбюджетным трансфертам за 2024 год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5903804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132758"/>
              </p:ext>
            </p:extLst>
          </p:nvPr>
        </p:nvGraphicFramePr>
        <p:xfrm>
          <a:off x="699446" y="1098708"/>
          <a:ext cx="11561457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92122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в 2024 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505106" y="1200218"/>
            <a:ext cx="178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 план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378244" y="1190772"/>
            <a:ext cx="188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 факт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Open Sans"/>
              </a:rPr>
              <a:t>8-84461-5-67-55, 8-84461-5-67-83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Open Sans"/>
                <a:hlinkClick r:id="rId3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Open Sans"/>
              </a:rPr>
              <a:t>Официальный сайт: </a:t>
            </a:r>
            <a:r>
              <a:rPr lang="en-US" b="1" dirty="0">
                <a:solidFill>
                  <a:schemeClr val="bg1"/>
                </a:solidFill>
                <a:latin typeface="Open Sans"/>
              </a:rPr>
              <a:t>Loboikovo-adm.ru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Лобойковское 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района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Волгоградской области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соответствии с федеральными законами и законами Волгоградской области.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поселения 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2024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364016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руб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7735037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>
            <a:off x="6974322" y="1985754"/>
            <a:ext cx="168120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8099053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сельское поселение Даниловского муниципального района 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789468" y="4893902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57325" y="48832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62886" y="3141510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517" y="3170768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553379" y="4007056"/>
            <a:ext cx="185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32672" y="4007056"/>
            <a:ext cx="169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741человек.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Лобойковского сельского поселения  входят 2 населенных пункта: 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сельское поселение Даниловского муниципального района 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Прочие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субсидии, субвенции)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154073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975</Words>
  <Application>Microsoft Office PowerPoint</Application>
  <PresentationFormat>Произвольный</PresentationFormat>
  <Paragraphs>207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Open Sans</vt:lpstr>
      <vt:lpstr>Times New Roman</vt:lpstr>
      <vt:lpstr>Тема Office</vt:lpstr>
      <vt:lpstr>ОТЧЕТ ОБ ИСПОЛНЕНИИ БЮДЖЕТА Лобойковского сельского поселения  за 2024год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JKI</cp:lastModifiedBy>
  <cp:revision>37</cp:revision>
  <dcterms:created xsi:type="dcterms:W3CDTF">2021-07-29T09:44:14Z</dcterms:created>
  <dcterms:modified xsi:type="dcterms:W3CDTF">2025-01-24T08:39:56Z</dcterms:modified>
</cp:coreProperties>
</file>