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8" r:id="rId14"/>
    <p:sldId id="274" r:id="rId15"/>
    <p:sldId id="279" r:id="rId16"/>
    <p:sldId id="275" r:id="rId17"/>
    <p:sldId id="280" r:id="rId18"/>
    <p:sldId id="276" r:id="rId19"/>
    <p:sldId id="284" r:id="rId20"/>
    <p:sldId id="282" r:id="rId21"/>
    <p:sldId id="267" r:id="rId22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I" initials="J" lastIdx="6" clrIdx="0">
    <p:extLst>
      <p:ext uri="{19B8F6BF-5375-455C-9EA6-DF929625EA0E}">
        <p15:presenceInfo xmlns:p15="http://schemas.microsoft.com/office/powerpoint/2012/main" userId="J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1B1"/>
    <a:srgbClr val="C95757"/>
    <a:srgbClr val="CA1C77"/>
    <a:srgbClr val="AA3E6F"/>
    <a:srgbClr val="E6901F"/>
    <a:srgbClr val="DDAFA7"/>
    <a:srgbClr val="B85646"/>
    <a:srgbClr val="E1ADC5"/>
    <a:srgbClr val="F3D5B9"/>
    <a:srgbClr val="F8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624" y="114"/>
      </p:cViewPr>
      <p:guideLst>
        <p:guide orient="horz" pos="2381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251200"/>
        <c:axId val="90588288"/>
        <c:axId val="0"/>
      </c:bar3DChart>
      <c:catAx>
        <c:axId val="8925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588288"/>
        <c:crosses val="autoZero"/>
        <c:auto val="1"/>
        <c:lblAlgn val="ctr"/>
        <c:lblOffset val="100"/>
        <c:noMultiLvlLbl val="0"/>
      </c:catAx>
      <c:valAx>
        <c:axId val="9058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2026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(4317010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0215137887566695"/>
          <c:y val="3.437881666170385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03601633129189E-3"/>
          <c:y val="0.14258865005421947"/>
          <c:w val="0.58388080185332691"/>
          <c:h val="0.805238987711841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D791B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214-4F6A-8CDE-1E994A04510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214-4F6A-8CDE-1E994A045106}"/>
              </c:ext>
            </c:extLst>
          </c:dPt>
          <c:dPt>
            <c:idx val="2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214-4F6A-8CDE-1E994A04510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1431138815981333"/>
                  <c:y val="3.6792180929071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51,7%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14-4F6A-8CDE-1E994A045106}"/>
                </c:ext>
              </c:extLst>
            </c:dLbl>
            <c:dLbl>
              <c:idx val="2"/>
              <c:layout>
                <c:manualLayout>
                  <c:x val="-2.3265347039953338E-2"/>
                  <c:y val="-0.1742622248619831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/>
                        </a:solidFill>
                      </a:rPr>
                      <a:t>14,7%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214-4F6A-8CDE-1E994A04510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33,5%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368055555555552E-2"/>
                      <c:h val="5.0051512492774716E-2"/>
                    </c:manualLayout>
                  </c15:layout>
                  <c15:showDataLabelsRange val="0"/>
                </c:ext>
              </c:extLst>
            </c:dLbl>
            <c:dLbl>
              <c:idx val="9"/>
              <c:layout>
                <c:manualLayout>
                  <c:x val="-5.3389517716535459E-4"/>
                  <c:y val="3.021979390872340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14-4F6A-8CDE-1E994A04510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Благоустройство</c:v>
                </c:pt>
                <c:pt idx="4">
                  <c:v>Культура, кинематография </c:v>
                </c:pt>
                <c:pt idx="5">
                  <c:v>Социальная политика 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1906676</c:v>
                </c:pt>
                <c:pt idx="1">
                  <c:v>144700</c:v>
                </c:pt>
                <c:pt idx="2" formatCode="#,##0">
                  <c:v>489937</c:v>
                </c:pt>
                <c:pt idx="3" formatCode="#,##0">
                  <c:v>545349</c:v>
                </c:pt>
                <c:pt idx="4" formatCode="#,##0">
                  <c:v>1224348</c:v>
                </c:pt>
                <c:pt idx="5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214-4F6A-8CDE-1E994A0451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19462671332768"/>
          <c:y val="0.20638707139934045"/>
          <c:w val="0.40037042783035165"/>
          <c:h val="0.5967506524650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2027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(3246943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D791B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49,8%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2.5417327527204818E-2"/>
                  <c:y val="-1.05599717497145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2868675374316E-2"/>
                      <c:h val="3.670809040091362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-0.11568832323274385"/>
                  <c:y val="8.972771533329326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15,8%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layout>
                <c:manualLayout>
                  <c:x val="2.2232668781805871E-4"/>
                  <c:y val="8.86112279858147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CD9E9B-FA26-4D9D-88BF-62AA99ABA7AD}" type="PERCENTAG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0.12739964894163047"/>
                  <c:y val="-0.122700607080603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635970164472"/>
                      <c:h val="5.960885375969225E-2"/>
                    </c:manualLayout>
                  </c15:layout>
                  <c15:showDataLabelsRange val="0"/>
                </c:ext>
              </c:extLst>
            </c:dLbl>
            <c:dLbl>
              <c:idx val="5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экономика </c:v>
                </c:pt>
                <c:pt idx="3">
                  <c:v>Благоустройство</c:v>
                </c:pt>
                <c:pt idx="4">
                  <c:v>Культура, кинематография </c:v>
                </c:pt>
                <c:pt idx="5">
                  <c:v>Социальная политика 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1380209</c:v>
                </c:pt>
                <c:pt idx="1">
                  <c:v>161600</c:v>
                </c:pt>
                <c:pt idx="2">
                  <c:v>679470</c:v>
                </c:pt>
                <c:pt idx="3">
                  <c:v>117512</c:v>
                </c:pt>
                <c:pt idx="4">
                  <c:v>902152</c:v>
                </c:pt>
                <c:pt idx="5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56E-2"/>
          <c:y val="0.12991074111919224"/>
          <c:w val="0.89642371091478523"/>
          <c:h val="0.37155444951702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2028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(3315846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D791B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48,0%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1.4741406211000162E-2"/>
                  <c:y val="-1.74612309911642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F02410-8BDE-4618-BCD6-D74C88F30C2C}" type="PERCENTAG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-9.3658032450252116E-2"/>
                  <c:y val="-4.2553946023922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B721EC-3096-477C-B828-0298B439C868}" type="PERCENTAG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3.3158960594305113E-2"/>
                  <c:y val="-0.135105112099537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34,5%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41140710339067"/>
                      <c:h val="4.6250075133738043E-2"/>
                    </c:manualLayout>
                  </c15:layout>
                  <c15:showDataLabelsRange val="0"/>
                </c:ext>
              </c:extLst>
            </c:dLbl>
            <c:dLbl>
              <c:idx val="5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Благоустройство</c:v>
                </c:pt>
                <c:pt idx="4">
                  <c:v>Культура, кинематография 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1380209</c:v>
                </c:pt>
                <c:pt idx="1">
                  <c:v>206000</c:v>
                </c:pt>
                <c:pt idx="2">
                  <c:v>703973</c:v>
                </c:pt>
                <c:pt idx="3">
                  <c:v>117512</c:v>
                </c:pt>
                <c:pt idx="4">
                  <c:v>902152</c:v>
                </c:pt>
                <c:pt idx="5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35547984690972E-2"/>
          <c:y val="0.10700997776041353"/>
          <c:w val="0.89642371091478523"/>
          <c:h val="0.37727970788002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Объем безвозмездных поступлений, получаемых бюджетом МО </a:t>
            </a:r>
            <a:r>
              <a:rPr lang="ru-RU" sz="1800" baseline="0" dirty="0"/>
              <a:t> Лобойковское</a:t>
            </a:r>
            <a:r>
              <a:rPr lang="ru-RU" sz="1800" dirty="0"/>
              <a:t> с/п из других бюджетов бюджетной системы РФ на </a:t>
            </a:r>
            <a:r>
              <a:rPr lang="ru-RU" sz="1800" dirty="0">
                <a:solidFill>
                  <a:srgbClr val="FF0000"/>
                </a:solidFill>
              </a:rPr>
              <a:t>2026-2028</a:t>
            </a:r>
            <a:r>
              <a:rPr lang="ru-RU" sz="1800" dirty="0">
                <a:solidFill>
                  <a:srgbClr val="C00000"/>
                </a:solidFill>
              </a:rPr>
              <a:t> гг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r>
              <a:rPr lang="ru-RU" sz="1800" dirty="0"/>
              <a:t> 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9.6896971644408428E-2"/>
          <c:y val="7.0312344120220943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86213314244778E-2"/>
          <c:y val="0.16492967735422753"/>
          <c:w val="0.88916833214030067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893000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D791B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791B1"/>
              </a:solidFill>
            </c:spPr>
            <c:extLst>
              <c:ext xmlns:c16="http://schemas.microsoft.com/office/drawing/2014/chart" uri="{C3380CC4-5D6E-409C-BE32-E72D297353CC}">
                <c16:uniqueId val="{00000004-FEB2-436A-9F76-648D83F52D91}"/>
              </c:ext>
            </c:extLst>
          </c:dPt>
          <c:dLbls>
            <c:dLbl>
              <c:idx val="2"/>
              <c:layout>
                <c:manualLayout>
                  <c:x val="3.2127027529351634E-2"/>
                  <c:y val="1.0471823202049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75684434494987E-2"/>
                      <c:h val="3.85961012596693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B2-436A-9F76-648D83F5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147200</c:v>
                </c:pt>
                <c:pt idx="1">
                  <c:v>164100</c:v>
                </c:pt>
                <c:pt idx="2">
                  <c:v>208500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 трансферты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0.1115351751528955"/>
                  <c:y val="-7.95795902261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1-4A5D-BCB7-749F90DB4C75}"/>
                </c:ext>
              </c:extLst>
            </c:dLbl>
            <c:dLbl>
              <c:idx val="2"/>
              <c:layout>
                <c:manualLayout>
                  <c:x val="8.3651381364671623E-2"/>
                  <c:y val="-7.748539048332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1-4A5D-BCB7-749F90DB4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383500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1651200"/>
        <c:axId val="101653120"/>
        <c:axId val="0"/>
      </c:bar3DChart>
      <c:catAx>
        <c:axId val="10165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3120"/>
        <c:crosses val="autoZero"/>
        <c:auto val="1"/>
        <c:lblAlgn val="ctr"/>
        <c:lblOffset val="100"/>
        <c:noMultiLvlLbl val="0"/>
      </c:catAx>
      <c:valAx>
        <c:axId val="1016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2226198997852555E-3"/>
              <c:y val="0.517066835810356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Объем ИНЫХ межбюджетных трансфертов, предоставляемых из бюджета МО Лобойковское с/п другим бюджетам бюджетной системы РФ на </a:t>
            </a:r>
            <a:r>
              <a:rPr lang="ru-RU" sz="2000" dirty="0">
                <a:solidFill>
                  <a:srgbClr val="FF0000"/>
                </a:solidFill>
              </a:rPr>
              <a:t>2026 – 2028  годы</a:t>
            </a:r>
            <a:endParaRPr lang="ru-RU" sz="1800" i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0786093369488491"/>
          <c:y val="3.0334249995621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112345004721321"/>
          <c:w val="0.54176721933536298"/>
          <c:h val="0.74861505438668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plosion val="4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6B-497F-80AB-85BB7364283F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35500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A6B-497F-80AB-85BB736428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155B-4F88-9E55-A2BDA7FCFB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155B-4F88-9E55-A2BDA7FCF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7577472"/>
        <c:axId val="2027582272"/>
      </c:barChart>
      <c:catAx>
        <c:axId val="202757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7582272"/>
        <c:auto val="1"/>
        <c:lblAlgn val="ctr"/>
        <c:lblOffset val="100"/>
        <c:noMultiLvlLbl val="0"/>
      </c:catAx>
      <c:valAx>
        <c:axId val="202758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7577472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Параметры планируемых </a:t>
            </a:r>
            <a:r>
              <a:rPr lang="ru-RU" dirty="0">
                <a:solidFill>
                  <a:srgbClr val="FF0000"/>
                </a:solidFill>
              </a:rPr>
              <a:t>доходов</a:t>
            </a:r>
            <a:r>
              <a:rPr lang="ru-RU" dirty="0"/>
              <a:t> бюджета на 2026 год  и на период 2027-2028 гг.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планируемых доходов бюджета на 2025 год и на период 2026 - 2027 годов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7636363636363636E-2"/>
                  <c:y val="-0.3751892944230245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4317,010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3.0545454545454546E-2"/>
                  <c:y val="-0.32039870882209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9575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95757"/>
                        </a:solidFill>
                      </a:rPr>
                      <a:t>3246,943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957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05812455261274"/>
                      <c:h val="0.15089415327061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9272727272727168E-2"/>
                  <c:y val="-0.317782102483482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3315,846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4317010</c:v>
                </c:pt>
                <c:pt idx="1">
                  <c:v>3246943</c:v>
                </c:pt>
                <c:pt idx="2">
                  <c:v>3315846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8528"/>
        <c:axId val="92920448"/>
        <c:axId val="0"/>
      </c:bar3DChart>
      <c:catAx>
        <c:axId val="9291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48"/>
        <c:crosses val="autoZero"/>
        <c:auto val="1"/>
        <c:lblAlgn val="ctr"/>
        <c:lblOffset val="100"/>
        <c:noMultiLvlLbl val="0"/>
      </c:catAx>
      <c:valAx>
        <c:axId val="92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2026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(4317,010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88E-2"/>
          <c:y val="0.18714119159566325"/>
          <c:w val="0.56155102996899209"/>
          <c:h val="0.7279705485637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2020 (5 700 695,01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6.2294554165449663E-2"/>
                  <c:y val="0.122802909219124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67%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1.0389427428921377E-2"/>
                  <c:y val="-0.23684972083670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33%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28646408354566E-2"/>
                      <c:h val="5.790679921032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(2893,310 т. руб)</c:v>
                </c:pt>
                <c:pt idx="1">
                  <c:v>Безвозмездные поступления (1423,7 т.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2893.31</c:v>
                </c:pt>
                <c:pt idx="1">
                  <c:v>1423.7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33"/>
          <c:w val="0.30613753954093853"/>
          <c:h val="0.3869999883578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2026 г.</a:t>
            </a:r>
            <a:r>
              <a:rPr lang="ru-RU" dirty="0"/>
              <a:t> </a:t>
            </a:r>
          </a:p>
          <a:p>
            <a:pPr>
              <a:defRPr sz="2128" cap="all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ru-RU" sz="1800" i="1" dirty="0">
                <a:solidFill>
                  <a:srgbClr val="C00000"/>
                </a:solidFill>
              </a:rPr>
              <a:t>(4317010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2322127508531125"/>
          <c:y val="4.22445493720696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73510671738232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explosion val="1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explosion val="8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explosion val="13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explosion val="3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729-4421-9EBE-B730A1A6AA21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A33-4ACB-B682-AF58905478E8}"/>
              </c:ext>
            </c:extLst>
          </c:dPt>
          <c:dPt>
            <c:idx val="9"/>
            <c:bubble3D val="0"/>
            <c:explosion val="3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E67-4B88-87E2-E842402E61F5}"/>
              </c:ext>
            </c:extLst>
          </c:dPt>
          <c:dLbls>
            <c:dLbl>
              <c:idx val="0"/>
              <c:layout>
                <c:manualLayout>
                  <c:x val="-6.2199992420047055E-2"/>
                  <c:y val="2.40594350872575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6,1%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1.3710143369397415E-2"/>
                  <c:y val="-0.101667162846085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12,7%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4.8433869550555196E-2"/>
                  <c:y val="2.970024664829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-4.2257271340661656E-3"/>
                  <c:y val="-0.1742037151919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38,0%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8.717912821258518E-2"/>
                  <c:y val="3.7730037371457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14,7%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1.2060246704267276E-3"/>
                  <c:y val="-5.089154294058653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0,15%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7"/>
              <c:layout>
                <c:manualLayout>
                  <c:x val="9.3304000977658796E-3"/>
                  <c:y val="8.43510555316243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24,8%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dLbl>
              <c:idx val="9"/>
              <c:layout>
                <c:manualLayout>
                  <c:x val="5.516262479851252E-2"/>
                  <c:y val="-6.69627665855593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0,1%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E67-4B88-87E2-E842402E61F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 (240000руб)</c:v>
                </c:pt>
                <c:pt idx="1">
                  <c:v>ЕСХН (500000руб)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 руб)</c:v>
                </c:pt>
                <c:pt idx="4">
                  <c:v>Акцизы по подакцизным товарам (489937 руб)</c:v>
                </c:pt>
                <c:pt idx="5">
                  <c:v>Госпошлина (6000 руб)</c:v>
                </c:pt>
                <c:pt idx="6">
                  <c:v>Доходы от использования имущества находящегося в муниципальной собственности (137373руб)</c:v>
                </c:pt>
                <c:pt idx="7">
                  <c:v>Дотации (893000 руб)</c:v>
                </c:pt>
                <c:pt idx="8">
                  <c:v>Межбюджетные трансферты (383500 руб)</c:v>
                </c:pt>
                <c:pt idx="9">
                  <c:v>Субвенции (147200 руб)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489937</c:v>
                </c:pt>
                <c:pt idx="5">
                  <c:v>6000</c:v>
                </c:pt>
                <c:pt idx="6">
                  <c:v>137373</c:v>
                </c:pt>
                <c:pt idx="7">
                  <c:v>893000</c:v>
                </c:pt>
                <c:pt idx="8">
                  <c:v>383500</c:v>
                </c:pt>
                <c:pt idx="9">
                  <c:v>147200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414672932761174"/>
          <c:y val="9.7616509302948309E-2"/>
          <c:w val="0.27924537313479025"/>
          <c:h val="0.88126121601101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2027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(3246943</a:t>
            </a:r>
            <a:r>
              <a:rPr lang="ru-RU" sz="1400" i="1" baseline="0" dirty="0">
                <a:solidFill>
                  <a:srgbClr val="C00000"/>
                </a:solidFill>
              </a:rPr>
              <a:t>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2021 (5 546 005,50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C03-4017-BA04-EBF3461B1FF7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C03-4017-BA04-EBF3461B1FF7}"/>
              </c:ext>
            </c:extLst>
          </c:dPt>
          <c:dLbls>
            <c:dLbl>
              <c:idx val="0"/>
              <c:layout>
                <c:manualLayout>
                  <c:x val="0.11371222779550243"/>
                  <c:y val="7.52580390058921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74,6%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03-4017-BA04-EBF3461B1FF7}"/>
                </c:ext>
              </c:extLst>
            </c:dLbl>
            <c:dLbl>
              <c:idx val="1"/>
              <c:layout>
                <c:manualLayout>
                  <c:x val="-7.1463592817847463E-2"/>
                  <c:y val="-8.960885066114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25,4%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03-4017-BA04-EBF3461B1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3082843</c:v>
                </c:pt>
                <c:pt idx="1">
                  <c:v>164100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3-4017-BA04-EBF3461B1F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4269364642555273E-2"/>
          <c:y val="0.75175498989511169"/>
          <c:w val="0.89146109585773858"/>
          <c:h val="0.1160363006686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2028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(3315846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2022 (5 011 668,50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682-456A-AA46-BC5523F59569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682-456A-AA46-BC5523F59569}"/>
              </c:ext>
            </c:extLst>
          </c:dPt>
          <c:dLbls>
            <c:dLbl>
              <c:idx val="0"/>
              <c:layout>
                <c:manualLayout>
                  <c:x val="0.12711660209192099"/>
                  <c:y val="4.33638567890133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76,6%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82-456A-AA46-BC5523F59569}"/>
                </c:ext>
              </c:extLst>
            </c:dLbl>
            <c:dLbl>
              <c:idx val="1"/>
              <c:layout>
                <c:manualLayout>
                  <c:x val="-8.8696639280539932E-2"/>
                  <c:y val="-8.25274889308510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23,4%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682-456A-AA46-BC5523F5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3107646</c:v>
                </c:pt>
                <c:pt idx="1">
                  <c:v>208500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82-456A-AA46-BC5523F59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5386621399647595E-2"/>
          <c:y val="0.7584774666461056"/>
          <c:w val="0.89146109585773858"/>
          <c:h val="0.1160363006686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2027 г.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>
                <a:solidFill>
                  <a:srgbClr val="C00000"/>
                </a:solidFill>
              </a:rPr>
              <a:t>(3246943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605F-4EEE-8878-196DD99DDDA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12,9%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7.091559937214331E-4"/>
                  <c:y val="3.8431950396200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38,7%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-7.4611177054258807E-3"/>
                  <c:y val="-5.428524813278966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15,8%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0,15%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A1C77"/>
                        </a:solidFill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(240000 руб)</c:v>
                </c:pt>
                <c:pt idx="1">
                  <c:v>ЕСХН (500000 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(1500000руб)</c:v>
                </c:pt>
                <c:pt idx="4">
                  <c:v>Акцизы (679470руб)</c:v>
                </c:pt>
                <c:pt idx="5">
                  <c:v>Госпошлина (6000 руб)</c:v>
                </c:pt>
                <c:pt idx="6">
                  <c:v>Дотации (0 руб)</c:v>
                </c:pt>
                <c:pt idx="7">
                  <c:v>Доходы от использования имущества, находящегося в муниципальной собственности (7919 руб)</c:v>
                </c:pt>
                <c:pt idx="8">
                  <c:v>Субвенции (164100 руб)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679470</c:v>
                </c:pt>
                <c:pt idx="5">
                  <c:v>6000</c:v>
                </c:pt>
                <c:pt idx="6">
                  <c:v>0</c:v>
                </c:pt>
                <c:pt idx="7" formatCode="General">
                  <c:v>137373</c:v>
                </c:pt>
                <c:pt idx="8" formatCode="General">
                  <c:v>164100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87386896342876"/>
          <c:y val="7.567663035726134E-2"/>
          <c:w val="0.77549357069915892"/>
          <c:h val="0.44155225352198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2028 г.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200" i="1" dirty="0">
                <a:solidFill>
                  <a:srgbClr val="C00000"/>
                </a:solidFill>
              </a:rPr>
              <a:t>(3315846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rgbClr val="CA1C7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3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383-405A-8E89-4CF76893DD3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6,2%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-4.0366057948905021E-2"/>
                  <c:y val="-5.51970166945480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0,5%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39,0%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-8.7449692225277376E-2"/>
                  <c:y val="4.95207805982572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17,3%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layout>
                <c:manualLayout>
                  <c:x val="-3.1414367881736065E-2"/>
                  <c:y val="-8.07978559896094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0,15%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A1C77"/>
                        </a:solidFill>
                      </a:rPr>
                      <a:t>23,3%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layout>
                <c:manualLayout>
                  <c:x val="7.2737258725674256E-2"/>
                  <c:y val="-1.801371964070317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dLbl>
              <c:idx val="8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2383-405A-8E89-4CF76893DD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(240000руб)</c:v>
                </c:pt>
                <c:pt idx="1">
                  <c:v>ЕСХН (500000 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 руб)</c:v>
                </c:pt>
                <c:pt idx="4">
                  <c:v>Акцизы (703973руб)</c:v>
                </c:pt>
                <c:pt idx="5">
                  <c:v>Госпошлина (6000 руб)</c:v>
                </c:pt>
                <c:pt idx="6">
                  <c:v>Дотации (0 руб)</c:v>
                </c:pt>
                <c:pt idx="7">
                  <c:v>Доходы от использования имущества, находящегося в муниципальной собственности (137373 руб)</c:v>
                </c:pt>
                <c:pt idx="8">
                  <c:v>Субвенции (208500 руб)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703973</c:v>
                </c:pt>
                <c:pt idx="5">
                  <c:v>6000</c:v>
                </c:pt>
                <c:pt idx="6">
                  <c:v>0</c:v>
                </c:pt>
                <c:pt idx="7" formatCode="#,##0.00">
                  <c:v>137373</c:v>
                </c:pt>
                <c:pt idx="8" formatCode="General">
                  <c:v>208500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7"/>
          <c:y val="0.10010157829397828"/>
          <c:w val="0.77549357069915892"/>
          <c:h val="0.41305648092914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Общий объем планируемых </a:t>
            </a:r>
            <a:r>
              <a:rPr lang="ru-RU" dirty="0">
                <a:solidFill>
                  <a:srgbClr val="FF0000"/>
                </a:solidFill>
              </a:rPr>
              <a:t>расходов</a:t>
            </a:r>
            <a:r>
              <a:rPr lang="ru-RU" dirty="0"/>
              <a:t> на 2026-2028 гг.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65"/>
          <c:y val="0.16492967735422753"/>
          <c:w val="0.78948335113709456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2024-2026 г.</c:v>
                </c:pt>
              </c:strCache>
            </c:strRef>
          </c:tx>
          <c:spPr>
            <a:solidFill>
              <a:srgbClr val="C95757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95757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337C-4B9D-94D3-229CB1F7B0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A1-4C93-A85E-7127E01089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A1-4C93-A85E-7127E010898F}"/>
              </c:ext>
            </c:extLst>
          </c:dPt>
          <c:dLbls>
            <c:dLbl>
              <c:idx val="0"/>
              <c:layout>
                <c:manualLayout>
                  <c:x val="1.4219635865549033E-2"/>
                  <c:y val="-0.379687476643241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4317010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7C-4B9D-94D3-229CB1F7B03E}"/>
                </c:ext>
              </c:extLst>
            </c:dLbl>
            <c:dLbl>
              <c:idx val="1"/>
              <c:layout>
                <c:manualLayout>
                  <c:x val="2.1241542602864209E-2"/>
                  <c:y val="-0.335156229382613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3246943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dLbl>
              <c:idx val="2"/>
              <c:layout>
                <c:manualLayout>
                  <c:x val="2.7636349479236055E-2"/>
                  <c:y val="-0.307031231112744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3315846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4317010</c:v>
                </c:pt>
                <c:pt idx="1">
                  <c:v>3246943</c:v>
                </c:pt>
                <c:pt idx="2">
                  <c:v>3315846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02496"/>
        <c:axId val="99771520"/>
        <c:axId val="0"/>
      </c:bar3DChart>
      <c:catAx>
        <c:axId val="99402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1520"/>
        <c:crosses val="autoZero"/>
        <c:auto val="1"/>
        <c:lblAlgn val="ctr"/>
        <c:lblOffset val="100"/>
        <c:noMultiLvlLbl val="0"/>
      </c:catAx>
      <c:valAx>
        <c:axId val="997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77E-2"/>
              <c:y val="0.510035586242889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0T14:43:20.215" idx="4">
    <p:pos x="7776" y="40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4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oboikovo-adm@yandex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921037"/>
            <a:ext cx="8603159" cy="20091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>ПРОЕКТ БЮДЖЕТА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Лобойковского сельского поселения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на 2026 год и на плановый период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2027-2028 годов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199550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832566"/>
              </p:ext>
            </p:extLst>
          </p:nvPr>
        </p:nvGraphicFramePr>
        <p:xfrm>
          <a:off x="946444" y="761215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800887" y="2813413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04016" y="5144470"/>
            <a:ext cx="396815" cy="1216325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0943" y="1198880"/>
            <a:ext cx="399888" cy="3805880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421897" y="5284181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939151"/>
              </p:ext>
            </p:extLst>
          </p:nvPr>
        </p:nvGraphicFramePr>
        <p:xfrm>
          <a:off x="743180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E6525E2-8329-9E1F-9816-78E3F28FF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324291"/>
              </p:ext>
            </p:extLst>
          </p:nvPr>
        </p:nvGraphicFramePr>
        <p:xfrm>
          <a:off x="6400141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0AD5FBB-5CA8-1833-7CDC-50D1228D6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842743"/>
              </p:ext>
            </p:extLst>
          </p:nvPr>
        </p:nvGraphicFramePr>
        <p:xfrm>
          <a:off x="605586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9DB7802-66E3-95F0-7686-7B438DB1F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4252"/>
              </p:ext>
            </p:extLst>
          </p:nvPr>
        </p:nvGraphicFramePr>
        <p:xfrm>
          <a:off x="6480175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59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139462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3981F39-4176-BADE-DA16-2E68D5A05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41286"/>
              </p:ext>
            </p:extLst>
          </p:nvPr>
        </p:nvGraphicFramePr>
        <p:xfrm>
          <a:off x="1371600" y="639822"/>
          <a:ext cx="10972800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14E4502-8BFC-F439-ED70-AF4196973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520381"/>
              </p:ext>
            </p:extLst>
          </p:nvPr>
        </p:nvGraphicFramePr>
        <p:xfrm>
          <a:off x="1105919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A988D78-8618-D3A8-AE57-ACC2F59AE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750855"/>
              </p:ext>
            </p:extLst>
          </p:nvPr>
        </p:nvGraphicFramePr>
        <p:xfrm>
          <a:off x="6877559" y="57492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03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928995"/>
              </p:ext>
            </p:extLst>
          </p:nvPr>
        </p:nvGraphicFramePr>
        <p:xfrm>
          <a:off x="1579856" y="747652"/>
          <a:ext cx="10475619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02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38CD4A6-442E-AAD9-BC76-18012A98D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650746"/>
              </p:ext>
            </p:extLst>
          </p:nvPr>
        </p:nvGraphicFramePr>
        <p:xfrm>
          <a:off x="1728758" y="883001"/>
          <a:ext cx="11231592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61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Волгоградской области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соответствии с федеральными законами и законами Волгоградской области.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Лобойковского сельского поселения Даниловского мунипального района Волгоградской области!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492122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2026-2028 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10789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37385" y="306342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2026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8C231-1C5C-1A3A-9DA6-D878AA2EAA21}"/>
              </a:ext>
            </a:extLst>
          </p:cNvPr>
          <p:cNvSpPr txBox="1"/>
          <p:nvPr/>
        </p:nvSpPr>
        <p:spPr>
          <a:xfrm>
            <a:off x="4666625" y="1943390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05024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9D10BCB4-950A-0A94-2AD8-642FF1C0533B}"/>
              </a:ext>
            </a:extLst>
          </p:cNvPr>
          <p:cNvSpPr/>
          <p:nvPr/>
        </p:nvSpPr>
        <p:spPr>
          <a:xfrm>
            <a:off x="9122852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4F21509A-F05A-0D1F-024F-25563A800034}"/>
              </a:ext>
            </a:extLst>
          </p:cNvPr>
          <p:cNvSpPr/>
          <p:nvPr/>
        </p:nvSpPr>
        <p:spPr>
          <a:xfrm>
            <a:off x="8447008" y="1935069"/>
            <a:ext cx="3152956" cy="122372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7D406966-EB4F-8A9B-4A4B-8F0D9445311A}"/>
              </a:ext>
            </a:extLst>
          </p:cNvPr>
          <p:cNvSpPr/>
          <p:nvPr/>
        </p:nvSpPr>
        <p:spPr>
          <a:xfrm>
            <a:off x="10705761" y="3071537"/>
            <a:ext cx="1216363" cy="30550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D9C16-B7BD-3069-56F1-A1198705A8AD}"/>
              </a:ext>
            </a:extLst>
          </p:cNvPr>
          <p:cNvSpPr txBox="1"/>
          <p:nvPr/>
        </p:nvSpPr>
        <p:spPr>
          <a:xfrm>
            <a:off x="8402821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5BE6-6B67-6FED-42E6-B9CCC2FCEEBD}"/>
              </a:ext>
            </a:extLst>
          </p:cNvPr>
          <p:cNvSpPr txBox="1"/>
          <p:nvPr/>
        </p:nvSpPr>
        <p:spPr>
          <a:xfrm>
            <a:off x="10551426" y="306101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2027</a:t>
            </a: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:a16="http://schemas.microsoft.com/office/drawing/2014/main" id="{A93BCB43-2F7A-C468-E441-37D15FA35D0D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68D933-1B95-DA16-B3D7-7B4899AE9BEE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2028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AA65C-7ACE-9334-5719-93E8814FE7C8}"/>
              </a:ext>
            </a:extLst>
          </p:cNvPr>
          <p:cNvSpPr txBox="1"/>
          <p:nvPr/>
        </p:nvSpPr>
        <p:spPr>
          <a:xfrm>
            <a:off x="4634260" y="369754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4" name="Блок-схема: альтернативный процесс 33">
            <a:extLst>
              <a:ext uri="{FF2B5EF4-FFF2-40B4-BE49-F238E27FC236}">
                <a16:creationId xmlns:a16="http://schemas.microsoft.com/office/drawing/2014/main" id="{62839C3A-A67A-0C02-0E5D-70E0D693D986}"/>
              </a:ext>
            </a:extLst>
          </p:cNvPr>
          <p:cNvSpPr/>
          <p:nvPr/>
        </p:nvSpPr>
        <p:spPr>
          <a:xfrm>
            <a:off x="8447008" y="3677285"/>
            <a:ext cx="3152956" cy="123464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>
            <a:extLst>
              <a:ext uri="{FF2B5EF4-FFF2-40B4-BE49-F238E27FC236}">
                <a16:creationId xmlns:a16="http://schemas.microsoft.com/office/drawing/2014/main" id="{D9E34CA2-CE6B-FCAF-26EE-211371547A9C}"/>
              </a:ext>
            </a:extLst>
          </p:cNvPr>
          <p:cNvSpPr/>
          <p:nvPr/>
        </p:nvSpPr>
        <p:spPr>
          <a:xfrm>
            <a:off x="10740267" y="4744135"/>
            <a:ext cx="1216363" cy="35257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A2ED99-53A0-5E55-5ACE-E139F7D25A7C}"/>
              </a:ext>
            </a:extLst>
          </p:cNvPr>
          <p:cNvSpPr txBox="1"/>
          <p:nvPr/>
        </p:nvSpPr>
        <p:spPr>
          <a:xfrm>
            <a:off x="8335084" y="368046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F69D31-15D0-2DDE-6D50-C3E1CA70DAB1}"/>
              </a:ext>
            </a:extLst>
          </p:cNvPr>
          <p:cNvSpPr txBox="1"/>
          <p:nvPr/>
        </p:nvSpPr>
        <p:spPr>
          <a:xfrm>
            <a:off x="10664202" y="47702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36034" y="5518063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028448" y="629212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3B0E-98DE-C6E5-46B8-E5D0C14BB142}"/>
              </a:ext>
            </a:extLst>
          </p:cNvPr>
          <p:cNvSpPr txBox="1"/>
          <p:nvPr/>
        </p:nvSpPr>
        <p:spPr>
          <a:xfrm>
            <a:off x="4688080" y="5536127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6887556" y="6288931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id="{09F5C3DB-42EE-B1B2-43C2-D3AC4FC94B0C}"/>
              </a:ext>
            </a:extLst>
          </p:cNvPr>
          <p:cNvSpPr/>
          <p:nvPr/>
        </p:nvSpPr>
        <p:spPr>
          <a:xfrm>
            <a:off x="8472253" y="5469501"/>
            <a:ext cx="3152956" cy="1038998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id="{FCB0F348-86FF-579E-4860-5E79AFFE9AAA}"/>
              </a:ext>
            </a:extLst>
          </p:cNvPr>
          <p:cNvSpPr/>
          <p:nvPr/>
        </p:nvSpPr>
        <p:spPr>
          <a:xfrm>
            <a:off x="10726016" y="6300671"/>
            <a:ext cx="1216363" cy="324614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5653F7-1E5E-D0DA-ACD6-43C167E5D631}"/>
              </a:ext>
            </a:extLst>
          </p:cNvPr>
          <p:cNvSpPr txBox="1"/>
          <p:nvPr/>
        </p:nvSpPr>
        <p:spPr>
          <a:xfrm>
            <a:off x="8398429" y="554348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C47155-2EB9-52DA-48D3-EB78B312BDC8}"/>
              </a:ext>
            </a:extLst>
          </p:cNvPr>
          <p:cNvSpPr txBox="1"/>
          <p:nvPr/>
        </p:nvSpPr>
        <p:spPr>
          <a:xfrm>
            <a:off x="10675351" y="630498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801958" y="368230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72458" y="47698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403380, Волгоградская обл., Даниловский р-н, с.Лобойково, ул. Еланская, д.9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Open Sans"/>
              </a:rPr>
              <a:t>8-84461-5-67-55, 8-84461-5-67-83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>
                <a:solidFill>
                  <a:schemeClr val="bg1"/>
                </a:solidFill>
                <a:latin typeface="Open Sans"/>
                <a:hlinkClick r:id="rId3"/>
              </a:rPr>
              <a:t>Loboikovo-adm@yandex.ru</a:t>
            </a:r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Open Sans"/>
              </a:rPr>
              <a:t>Официальный сайт: </a:t>
            </a:r>
            <a:r>
              <a:rPr lang="en-US" b="1" dirty="0">
                <a:solidFill>
                  <a:schemeClr val="bg1"/>
                </a:solidFill>
                <a:latin typeface="Open Sans"/>
              </a:rPr>
              <a:t>Loboikovo-adm.ru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Лобойковское  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Даниловского муниципального  района 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2026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395500" y="1956588"/>
            <a:ext cx="16218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4317,010 тыс.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>
            <a:off x="6974322" y="1985754"/>
            <a:ext cx="168120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4317,010 т.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авно 33">
            <a:extLst>
              <a:ext uri="{FF2B5EF4-FFF2-40B4-BE49-F238E27FC236}">
                <a16:creationId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D5D7761-F950-963F-CF6E-F999B8D23CF8}"/>
              </a:ext>
            </a:extLst>
          </p:cNvPr>
          <p:cNvSpPr/>
          <p:nvPr/>
        </p:nvSpPr>
        <p:spPr>
          <a:xfrm>
            <a:off x="2057866" y="645526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 сельское поселение Даниловского муниципального района Волгоградской области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95A6DC-E1DA-13ED-B46B-A25ED93A0285}"/>
              </a:ext>
            </a:extLst>
          </p:cNvPr>
          <p:cNvSpPr txBox="1"/>
          <p:nvPr/>
        </p:nvSpPr>
        <p:spPr>
          <a:xfrm>
            <a:off x="3328109" y="41214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B85646"/>
                </a:solidFill>
                <a:latin typeface="Extrabold" panose="00000900000000000000" pitchFamily="50" charset="0"/>
              </a:rPr>
              <a:t>2027</a:t>
            </a: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899292" y="4919242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3246,943 т.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70815" y="487977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3246,943 т.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015ABD-F927-2986-5880-7FC8C1235E09}"/>
              </a:ext>
            </a:extLst>
          </p:cNvPr>
          <p:cNvSpPr txBox="1"/>
          <p:nvPr/>
        </p:nvSpPr>
        <p:spPr>
          <a:xfrm>
            <a:off x="8503154" y="4130992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E6901F"/>
                </a:solidFill>
                <a:latin typeface="Extrabold" panose="00000900000000000000" pitchFamily="50" charset="0"/>
              </a:rPr>
              <a:t>2028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7055945" y="4954707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3315,846 т.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632370" y="4929416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3315,846 т.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 52">
            <a:extLst>
              <a:ext uri="{FF2B5EF4-FFF2-40B4-BE49-F238E27FC236}">
                <a16:creationId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34539" y="3432185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332" y="3433255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636392" y="3992610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79412" y="3992137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2" y="2096031"/>
            <a:ext cx="979487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17862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730человек.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Лобойковского сельского поселения  входят 2 населенных пункта: 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 Лобойково 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Х. Каменночерновский</a:t>
            </a: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с.Лобойково</a:t>
            </a:r>
            <a:endParaRPr lang="ru-RU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386FE0-7389-FAF6-9F8F-B7C5367A7CD6}"/>
              </a:ext>
            </a:extLst>
          </p:cNvPr>
          <p:cNvSpPr/>
          <p:nvPr/>
        </p:nvSpPr>
        <p:spPr>
          <a:xfrm>
            <a:off x="2069712" y="1498790"/>
            <a:ext cx="921901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сельское поселение Даниловского муниципального района Волгоградской  области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Прочие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субсидии, субвенции)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635512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1056</Words>
  <Application>Microsoft Office PowerPoint</Application>
  <PresentationFormat>Произвольный</PresentationFormat>
  <Paragraphs>237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Abadi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Extrabold</vt:lpstr>
      <vt:lpstr>Impact</vt:lpstr>
      <vt:lpstr>Open Sans</vt:lpstr>
      <vt:lpstr>Times New Roman</vt:lpstr>
      <vt:lpstr>Тема Office</vt:lpstr>
      <vt:lpstr>ПРОЕКТ БЮДЖЕТА Лобойковского сельского поселения  на 2026 год и на плановый период  2027-2028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JKI</cp:lastModifiedBy>
  <cp:revision>36</cp:revision>
  <dcterms:created xsi:type="dcterms:W3CDTF">2021-07-29T09:44:14Z</dcterms:created>
  <dcterms:modified xsi:type="dcterms:W3CDTF">2025-10-31T11:24:06Z</dcterms:modified>
</cp:coreProperties>
</file>