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omments/comment1.xml" ContentType="application/vnd.openxmlformats-officedocument.presentationml.comment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comment2.xml" ContentType="application/vnd.openxmlformats-officedocument.presentationml.comment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5" r:id="rId6"/>
    <p:sldId id="266" r:id="rId7"/>
    <p:sldId id="269" r:id="rId8"/>
    <p:sldId id="268" r:id="rId9"/>
    <p:sldId id="271" r:id="rId10"/>
    <p:sldId id="270" r:id="rId11"/>
    <p:sldId id="273" r:id="rId12"/>
    <p:sldId id="277" r:id="rId13"/>
    <p:sldId id="274" r:id="rId14"/>
    <p:sldId id="279" r:id="rId15"/>
    <p:sldId id="275" r:id="rId16"/>
    <p:sldId id="276" r:id="rId17"/>
    <p:sldId id="282" r:id="rId18"/>
    <p:sldId id="267" r:id="rId19"/>
  </p:sldIdLst>
  <p:sldSz cx="1296035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40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KI" initials="J" lastIdx="9" clrIdx="0">
    <p:extLst>
      <p:ext uri="{19B8F6BF-5375-455C-9EA6-DF929625EA0E}">
        <p15:presenceInfo xmlns:p15="http://schemas.microsoft.com/office/powerpoint/2012/main" userId="JKI" providerId="None"/>
      </p:ext>
    </p:extLst>
  </p:cmAuthor>
  <p:cmAuthor id="2" name="Наталия Ивановна Давиденко" initials="НД" lastIdx="3" clrIdx="1">
    <p:extLst>
      <p:ext uri="{19B8F6BF-5375-455C-9EA6-DF929625EA0E}">
        <p15:presenceInfo xmlns:p15="http://schemas.microsoft.com/office/powerpoint/2012/main" userId="522937d6e97a70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E6F"/>
    <a:srgbClr val="E6901F"/>
    <a:srgbClr val="DDAFA7"/>
    <a:srgbClr val="B85646"/>
    <a:srgbClr val="E1ADC5"/>
    <a:srgbClr val="CA1C77"/>
    <a:srgbClr val="C95757"/>
    <a:srgbClr val="D791B1"/>
    <a:srgbClr val="F3D5B9"/>
    <a:srgbClr val="F8D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4" autoAdjust="0"/>
  </p:normalViewPr>
  <p:slideViewPr>
    <p:cSldViewPr snapToGrid="0">
      <p:cViewPr varScale="1">
        <p:scale>
          <a:sx n="94" d="100"/>
          <a:sy n="94" d="100"/>
        </p:scale>
        <p:origin x="96" y="240"/>
      </p:cViewPr>
      <p:guideLst>
        <p:guide orient="horz" pos="2381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F72-49F1-A12D-E751E5D856B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F72-49F1-A12D-E751E5D856BE}"/>
              </c:ext>
            </c:extLst>
          </c:dPt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72-49F1-A12D-E751E5D856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72-49F1-A12D-E751E5D85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9251200"/>
        <c:axId val="90588288"/>
        <c:axId val="0"/>
      </c:bar3DChart>
      <c:catAx>
        <c:axId val="89251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588288"/>
        <c:crosses val="autoZero"/>
        <c:auto val="1"/>
        <c:lblAlgn val="ctr"/>
        <c:lblOffset val="100"/>
        <c:noMultiLvlLbl val="0"/>
      </c:catAx>
      <c:valAx>
        <c:axId val="90588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92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Исполнение бюджета Лобойковского сельского поселения за 2025 год по </a:t>
            </a:r>
            <a:r>
              <a:rPr lang="ru-RU" dirty="0">
                <a:solidFill>
                  <a:srgbClr val="FF0000"/>
                </a:solidFill>
              </a:rPr>
              <a:t>доходам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991833929849679"/>
          <c:y val="0.17150752121576296"/>
          <c:w val="0.83244529706513959"/>
          <c:h val="0.717572632298892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Параметры планируемых доходов бюджета на 2024 год и на период 2025 - 2026 годов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1.8181875447387259E-2"/>
                  <c:y val="-0.359445205075525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9575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8469191,15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9575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351267000715817"/>
                      <c:h val="5.86798100883943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849D-4B49-84A3-6F9D1456FCDB}"/>
                </c:ext>
              </c:extLst>
            </c:dLbl>
            <c:dLbl>
              <c:idx val="1"/>
              <c:layout>
                <c:manualLayout>
                  <c:x val="3.0545454545454546E-2"/>
                  <c:y val="-0.320398708822098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C95757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95757"/>
                        </a:solidFill>
                      </a:rPr>
                      <a:t>6282,18</a:t>
                    </a:r>
                  </a:p>
                  <a:p>
                    <a:pPr>
                      <a:defRPr sz="1400" b="1">
                        <a:solidFill>
                          <a:srgbClr val="C95757"/>
                        </a:solidFill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C9575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005812455261274"/>
                      <c:h val="0.1508941532706162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49D-4B49-84A3-6F9D1456FCDB}"/>
                </c:ext>
              </c:extLst>
            </c:dLbl>
            <c:dLbl>
              <c:idx val="2"/>
              <c:layout>
                <c:manualLayout>
                  <c:x val="3.9272727272727168E-2"/>
                  <c:y val="-0.3177821024834826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95757"/>
                        </a:solidFill>
                      </a:rPr>
                      <a:t>3816442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9D-4B49-84A3-6F9D1456F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9575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2025 План</c:v>
                </c:pt>
                <c:pt idx="1">
                  <c:v>2025 Факт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8469191.1500000004</c:v>
                </c:pt>
                <c:pt idx="1">
                  <c:v>6282101.1799999997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9D-4B49-84A3-6F9D1456F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2918528"/>
        <c:axId val="92920448"/>
        <c:axId val="0"/>
      </c:bar3DChart>
      <c:catAx>
        <c:axId val="92918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годы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20448"/>
        <c:crosses val="autoZero"/>
        <c:auto val="0"/>
        <c:lblAlgn val="ctr"/>
        <c:lblOffset val="100"/>
        <c:noMultiLvlLbl val="0"/>
      </c:catAx>
      <c:valAx>
        <c:axId val="9292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err="1"/>
                  <a:t>руб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3.1365382963493206E-2"/>
              <c:y val="0.519387517262086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1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ИСПОЛНЕННЫХ Доходов бюджета ЗА </a:t>
            </a:r>
            <a:r>
              <a:rPr lang="ru-RU" dirty="0">
                <a:solidFill>
                  <a:srgbClr val="FF0000"/>
                </a:solidFill>
              </a:rPr>
              <a:t>2025</a:t>
            </a:r>
            <a:r>
              <a:rPr lang="ru-RU" dirty="0"/>
              <a:t> </a:t>
            </a:r>
          </a:p>
          <a:p>
            <a:pPr>
              <a:defRPr/>
            </a:pP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(6282101 </a:t>
            </a:r>
            <a:r>
              <a:rPr lang="ru-RU" sz="18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8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9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865506394726535E-2"/>
          <c:y val="0.19347787400147357"/>
          <c:w val="0.56155102996899209"/>
          <c:h val="0.727970548563768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F45-4AAB-90C6-5C52730D45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F45-4AAB-90C6-5C52730D450D}"/>
              </c:ext>
            </c:extLst>
          </c:dPt>
          <c:dLbls>
            <c:dLbl>
              <c:idx val="0"/>
              <c:layout>
                <c:manualLayout>
                  <c:x val="1.3223409720447896E-2"/>
                  <c:y val="0.12135279021922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Налоговые и неналоговые доходы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 2203,056 </a:t>
                    </a:r>
                    <a:r>
                      <a:rPr lang="ru-RU" baseline="0" dirty="0" err="1">
                        <a:solidFill>
                          <a:schemeClr val="tx1"/>
                        </a:solidFill>
                      </a:rPr>
                      <a:t>т.р</a:t>
                    </a:r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. 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36%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76316813525033"/>
                      <c:h val="9.188189488425159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F45-4AAB-90C6-5C52730D450D}"/>
                </c:ext>
              </c:extLst>
            </c:dLbl>
            <c:dLbl>
              <c:idx val="1"/>
              <c:layout>
                <c:manualLayout>
                  <c:x val="-1.4373173022581861E-2"/>
                  <c:y val="-0.292805287553990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tx1"/>
                        </a:solidFill>
                      </a:rPr>
                      <a:t>Безвозмездные поступления 4079,045 </a:t>
                    </a:r>
                    <a:r>
                      <a:rPr lang="ru-RU" dirty="0" err="1">
                        <a:solidFill>
                          <a:schemeClr val="tx1"/>
                        </a:solidFill>
                      </a:rPr>
                      <a:t>т.р</a:t>
                    </a:r>
                    <a:r>
                      <a:rPr lang="ru-RU" dirty="0">
                        <a:solidFill>
                          <a:schemeClr val="tx1"/>
                        </a:solidFill>
                      </a:rPr>
                      <a:t>. 64%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24361600241638"/>
                      <c:h val="3.537981009910837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AF45-4AAB-90C6-5C52730D45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(1914340,00руб)</c:v>
                </c:pt>
                <c:pt idx="1">
                  <c:v>Безвозмездные поступления (5820697,00руб)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2203056</c:v>
                </c:pt>
                <c:pt idx="1">
                  <c:v>4079045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45-4AAB-90C6-5C52730D45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BAA2-47B0-BD5D-C972988F79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AA2-47B0-BD5D-C972988F798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AA2-47B0-BD5D-C972988F798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AA2-47B0-BD5D-C972988F79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 (1914340,00руб)</c:v>
                </c:pt>
                <c:pt idx="1">
                  <c:v>Безвозмездные поступления (5820697,00руб)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AA2-47B0-BD5D-C972988F79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ДЕТАЛЬНАЯ</a:t>
            </a:r>
            <a:r>
              <a:rPr lang="ru-RU" baseline="0" dirty="0"/>
              <a:t> </a:t>
            </a:r>
            <a:r>
              <a:rPr lang="ru-RU" dirty="0"/>
              <a:t>Структура ИСПОЛНЕННЫХ доходов бюджета ЗА </a:t>
            </a:r>
            <a:r>
              <a:rPr lang="ru-RU" dirty="0">
                <a:solidFill>
                  <a:srgbClr val="FF0000"/>
                </a:solidFill>
              </a:rPr>
              <a:t>2025   </a:t>
            </a:r>
            <a:r>
              <a:rPr lang="ru-RU" dirty="0"/>
              <a:t>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i="1" dirty="0">
                <a:solidFill>
                  <a:srgbClr val="C00000"/>
                </a:solidFill>
              </a:rPr>
              <a:t>(6282101 </a:t>
            </a:r>
            <a:r>
              <a:rPr lang="ru-RU" sz="1800" i="1" dirty="0" err="1">
                <a:solidFill>
                  <a:srgbClr val="C00000"/>
                </a:solidFill>
              </a:rPr>
              <a:t>руб</a:t>
            </a:r>
            <a:r>
              <a:rPr lang="ru-RU" sz="1800" i="1" dirty="0">
                <a:solidFill>
                  <a:srgbClr val="C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72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085738140341715"/>
          <c:w val="0.58150505182915946"/>
          <c:h val="0.752242703251998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explosion val="47"/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729-4421-9EBE-B730A1A6AA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729-4421-9EBE-B730A1A6AA21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729-4421-9EBE-B730A1A6AA21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729-4421-9EBE-B730A1A6AA21}"/>
              </c:ext>
            </c:extLst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729-4421-9EBE-B730A1A6AA21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F729-4421-9EBE-B730A1A6AA21}"/>
              </c:ext>
            </c:extLst>
          </c:dPt>
          <c:dPt>
            <c:idx val="9"/>
            <c:bubble3D val="0"/>
            <c:spPr>
              <a:solidFill>
                <a:srgbClr val="AA3E6F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D736-4D7F-B8B0-C4314BE08737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B3C2-4D10-AC59-0F6397D66D8C}"/>
              </c:ext>
            </c:extLst>
          </c:dPt>
          <c:dPt>
            <c:idx val="12"/>
            <c:bubble3D val="0"/>
            <c:spPr>
              <a:solidFill>
                <a:srgbClr val="C0000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D69F-4C2E-BBD3-353EB0296191}"/>
              </c:ext>
            </c:extLst>
          </c:dPt>
          <c:dLbls>
            <c:dLbl>
              <c:idx val="0"/>
              <c:layout>
                <c:manualLayout>
                  <c:x val="-6.2199992420047055E-2"/>
                  <c:y val="2.405943508725750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6,76%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29-4421-9EBE-B730A1A6AA21}"/>
                </c:ext>
              </c:extLst>
            </c:dLbl>
            <c:dLbl>
              <c:idx val="1"/>
              <c:layout>
                <c:manualLayout>
                  <c:x val="-5.5050859164472603E-2"/>
                  <c:y val="-9.321825297167120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7,5%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729-4421-9EBE-B730A1A6AA21}"/>
                </c:ext>
              </c:extLst>
            </c:dLbl>
            <c:dLbl>
              <c:idx val="2"/>
              <c:layout>
                <c:manualLayout>
                  <c:x val="4.8433869550555196E-2"/>
                  <c:y val="2.970024664829409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0,32%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729-4421-9EBE-B730A1A6AA21}"/>
                </c:ext>
              </c:extLst>
            </c:dLbl>
            <c:dLbl>
              <c:idx val="3"/>
              <c:layout>
                <c:manualLayout>
                  <c:x val="-5.334072894397332E-2"/>
                  <c:y val="-9.3939071384972581E-2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 dirty="0">
                        <a:solidFill>
                          <a:schemeClr val="tx1"/>
                        </a:solidFill>
                      </a:rPr>
                      <a:t>10,02%</a:t>
                    </a:r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729-4421-9EBE-B730A1A6AA21}"/>
                </c:ext>
              </c:extLst>
            </c:dLbl>
            <c:dLbl>
              <c:idx val="4"/>
              <c:layout>
                <c:manualLayout>
                  <c:x val="-2.9469001085944337E-2"/>
                  <c:y val="-0.120687022773803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7,83%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729-4421-9EBE-B730A1A6AA21}"/>
                </c:ext>
              </c:extLst>
            </c:dLbl>
            <c:dLbl>
              <c:idx val="5"/>
              <c:layout>
                <c:manualLayout>
                  <c:x val="3.4358650892114068E-2"/>
                  <c:y val="-1.920813091153441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C00000"/>
                        </a:solidFill>
                      </a:rPr>
                      <a:t>0,05%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729-4421-9EBE-B730A1A6AA21}"/>
                </c:ext>
              </c:extLst>
            </c:dLbl>
            <c:dLbl>
              <c:idx val="6"/>
              <c:layout>
                <c:manualLayout>
                  <c:x val="8.4433328898802937E-2"/>
                  <c:y val="5.49498470714049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2,18%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D9A9-4BE6-B575-963FCC5DD5DC}"/>
                </c:ext>
              </c:extLst>
            </c:dLbl>
            <c:dLbl>
              <c:idx val="9"/>
              <c:layout>
                <c:manualLayout>
                  <c:x val="4.8622401545691647E-2"/>
                  <c:y val="-0.1120860990484997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12,99%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D736-4D7F-B8B0-C4314BE08737}"/>
                </c:ext>
              </c:extLst>
            </c:dLbl>
            <c:dLbl>
              <c:idx val="10"/>
              <c:layout>
                <c:manualLayout>
                  <c:x val="9.1173106017245157E-3"/>
                  <c:y val="-1.20448524018687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C05396-63B6-4F1F-9D4F-21E31303C084}" type="CELLREF">
                      <a:rPr lang="en-US" baseline="0" smtClean="0">
                        <a:solidFill>
                          <a:schemeClr val="tx1"/>
                        </a:solidFill>
                      </a:rPr>
                      <a:pPr>
                        <a:defRPr sz="133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[ССЫЛКА НА ЯЧЕЙКУ]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913120589318141E-2"/>
                      <c:h val="4.485323345435676E-2"/>
                    </c:manualLayout>
                  </c15:layout>
                  <c15:dlblFieldTable>
                    <c15:dlblFTEntry>
                      <c15:txfldGUID>{C6C05396-63B6-4F1F-9D4F-21E31303C084}</c15:txfldGUID>
                      <c15:f>Лист1!$C$12</c15:f>
                      <c15:dlblFieldTableCache>
                        <c:ptCount val="1"/>
                        <c:pt idx="0">
                          <c:v>1,83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1-B3C2-4D10-AC59-0F6397D66D8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47,02%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D69F-4C2E-BBD3-353EB0296191}"/>
                </c:ext>
              </c:extLst>
            </c:dLbl>
            <c:dLbl>
              <c:idx val="12"/>
              <c:layout>
                <c:manualLayout>
                  <c:x val="3.4068698351901641E-2"/>
                  <c:y val="-4.093729678126470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3,18%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69F-4C2E-BBD3-353EB029619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НДФЛ (424879руб)</c:v>
                </c:pt>
                <c:pt idx="1">
                  <c:v>ЕСХН (471230руб)</c:v>
                </c:pt>
                <c:pt idx="2">
                  <c:v>Налог на имущество физических лиц (20323 руб)</c:v>
                </c:pt>
                <c:pt idx="3">
                  <c:v>Земельный налог (629760 руб)</c:v>
                </c:pt>
                <c:pt idx="4">
                  <c:v>Акцизы по подакцизным товарам (492493руб)</c:v>
                </c:pt>
                <c:pt idx="5">
                  <c:v>Госпошлина (3300уб)</c:v>
                </c:pt>
                <c:pt idx="6">
                  <c:v>Доходы от использования имущества находящегося в муниципальной собственности (137374 руб)</c:v>
                </c:pt>
                <c:pt idx="7">
                  <c:v>Доходы от оказания платных услуг (615 руб)</c:v>
                </c:pt>
                <c:pt idx="8">
                  <c:v>Административные штрафы (23082 руб)</c:v>
                </c:pt>
                <c:pt idx="9">
                  <c:v>Дотации (816667 руб)</c:v>
                </c:pt>
                <c:pt idx="10">
                  <c:v>Субвенции (108600руб)</c:v>
                </c:pt>
                <c:pt idx="11">
                  <c:v>Иные межбюджетные трансферты (2953778 руб)</c:v>
                </c:pt>
                <c:pt idx="12">
                  <c:v>Прочие безвозмездные поступления (200000руб)</c:v>
                </c:pt>
              </c:strCache>
            </c:strRef>
          </c:cat>
          <c:val>
            <c:numRef>
              <c:f>Лист1!$B$2:$B$14</c:f>
              <c:numCache>
                <c:formatCode>#\ ##0.00\ _₽</c:formatCode>
                <c:ptCount val="13"/>
                <c:pt idx="0">
                  <c:v>424879</c:v>
                </c:pt>
                <c:pt idx="1">
                  <c:v>471230</c:v>
                </c:pt>
                <c:pt idx="2">
                  <c:v>20323</c:v>
                </c:pt>
                <c:pt idx="3">
                  <c:v>629760</c:v>
                </c:pt>
                <c:pt idx="4">
                  <c:v>492493</c:v>
                </c:pt>
                <c:pt idx="5">
                  <c:v>3300</c:v>
                </c:pt>
                <c:pt idx="6">
                  <c:v>137374</c:v>
                </c:pt>
                <c:pt idx="7">
                  <c:v>615</c:v>
                </c:pt>
                <c:pt idx="8">
                  <c:v>23082</c:v>
                </c:pt>
                <c:pt idx="9">
                  <c:v>816667</c:v>
                </c:pt>
                <c:pt idx="10">
                  <c:v>108600</c:v>
                </c:pt>
                <c:pt idx="11">
                  <c:v>2953778</c:v>
                </c:pt>
                <c:pt idx="12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729-4421-9EBE-B730A1A6AA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НДФЛ (424879руб)</c:v>
                </c:pt>
                <c:pt idx="1">
                  <c:v>ЕСХН (471230руб)</c:v>
                </c:pt>
                <c:pt idx="2">
                  <c:v>Налог на имущество физических лиц (20323 руб)</c:v>
                </c:pt>
                <c:pt idx="3">
                  <c:v>Земельный налог (629760 руб)</c:v>
                </c:pt>
                <c:pt idx="4">
                  <c:v>Акцизы по подакцизным товарам (492493руб)</c:v>
                </c:pt>
                <c:pt idx="5">
                  <c:v>Госпошлина (3300уб)</c:v>
                </c:pt>
                <c:pt idx="6">
                  <c:v>Доходы от использования имущества находящегося в муниципальной собственности (137374 руб)</c:v>
                </c:pt>
                <c:pt idx="7">
                  <c:v>Доходы от оказания платных услуг (615 руб)</c:v>
                </c:pt>
                <c:pt idx="8">
                  <c:v>Административные штрафы (23082 руб)</c:v>
                </c:pt>
                <c:pt idx="9">
                  <c:v>Дотации (816667 руб)</c:v>
                </c:pt>
                <c:pt idx="10">
                  <c:v>Субвенции (108600руб)</c:v>
                </c:pt>
                <c:pt idx="11">
                  <c:v>Иные межбюджетные трансферты (2953778 руб)</c:v>
                </c:pt>
                <c:pt idx="12">
                  <c:v>Прочие безвозмездные поступления (200000руб)</c:v>
                </c:pt>
              </c:strCache>
            </c:strRef>
          </c:cat>
          <c:val>
            <c:numRef>
              <c:f>Лист1!$C$2:$C$14</c:f>
              <c:numCache>
                <c:formatCode>0.00</c:formatCode>
                <c:ptCount val="13"/>
                <c:pt idx="0">
                  <c:v>6.76</c:v>
                </c:pt>
                <c:pt idx="1">
                  <c:v>7.5</c:v>
                </c:pt>
                <c:pt idx="2">
                  <c:v>0.32</c:v>
                </c:pt>
                <c:pt idx="3">
                  <c:v>10.02</c:v>
                </c:pt>
                <c:pt idx="4">
                  <c:v>7.83</c:v>
                </c:pt>
                <c:pt idx="5">
                  <c:v>0.05</c:v>
                </c:pt>
                <c:pt idx="6">
                  <c:v>2.1800000000000002</c:v>
                </c:pt>
                <c:pt idx="7">
                  <c:v>7.9508346243204794E-3</c:v>
                </c:pt>
                <c:pt idx="8">
                  <c:v>0.36</c:v>
                </c:pt>
                <c:pt idx="9">
                  <c:v>12.99</c:v>
                </c:pt>
                <c:pt idx="10">
                  <c:v>1.83</c:v>
                </c:pt>
                <c:pt idx="11">
                  <c:v>47.02</c:v>
                </c:pt>
                <c:pt idx="12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736-4D7F-B8B0-C4314BE08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677947905612564"/>
          <c:y val="9.9728736771551793E-2"/>
          <c:w val="0.33333375229332252"/>
          <c:h val="0.75724352652176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Доходов бюджета на 2025 </a:t>
            </a:r>
          </a:p>
          <a:p>
            <a:pPr>
              <a:defRPr/>
            </a:pPr>
            <a:r>
              <a:rPr lang="ru-RU"/>
              <a:t>(3786899 руб)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6022907359985005E-2"/>
          <c:y val="0.14064550598018122"/>
          <c:w val="0.88913350758165066"/>
          <c:h val="0.64426364530448232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297331759"/>
        <c:axId val="731191023"/>
      </c:barChart>
      <c:catAx>
        <c:axId val="1297331759"/>
        <c:scaling>
          <c:orientation val="minMax"/>
        </c:scaling>
        <c:delete val="1"/>
        <c:axPos val="b"/>
        <c:numFmt formatCode="0.000" sourceLinked="1"/>
        <c:majorTickMark val="none"/>
        <c:minorTickMark val="none"/>
        <c:tickLblPos val="nextTo"/>
        <c:crossAx val="731191023"/>
        <c:crosses val="autoZero"/>
        <c:auto val="0"/>
        <c:lblAlgn val="ctr"/>
        <c:lblOffset val="100"/>
        <c:noMultiLvlLbl val="0"/>
      </c:catAx>
      <c:valAx>
        <c:axId val="731191023"/>
        <c:scaling>
          <c:orientation val="minMax"/>
        </c:scaling>
        <c:delete val="0"/>
        <c:axPos val="l"/>
        <c:numFmt formatCode="#\ ##0.000\ _₽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7331759"/>
        <c:crossesAt val="1"/>
        <c:crossBetween val="between"/>
        <c:majorUnit val="50"/>
        <c:minorUnit val="1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Исполнение бюджета по доходам за 2025 год в сравнении с плановыми показателями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0742535531159862E-2"/>
          <c:y val="8.1654906568502675E-2"/>
          <c:w val="0.85863170588107984"/>
          <c:h val="0.83961875338098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2025г.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515167642362958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3F-45B6-B3C8-07F2F4A78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Налог на имущество ФЛ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Аренда</c:v>
                </c:pt>
                <c:pt idx="7">
                  <c:v>Штрафы</c:v>
                </c:pt>
                <c:pt idx="8">
                  <c:v>Дотации</c:v>
                </c:pt>
                <c:pt idx="9">
                  <c:v>субвенции</c:v>
                </c:pt>
                <c:pt idx="10">
                  <c:v>Иные МБТ</c:v>
                </c:pt>
                <c:pt idx="11">
                  <c:v>Прочие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2"/>
                <c:pt idx="0">
                  <c:v>425.2</c:v>
                </c:pt>
                <c:pt idx="1">
                  <c:v>448.96699999999998</c:v>
                </c:pt>
                <c:pt idx="2">
                  <c:v>500.36</c:v>
                </c:pt>
                <c:pt idx="3">
                  <c:v>20.399999999999999</c:v>
                </c:pt>
                <c:pt idx="4">
                  <c:v>2237.8609999999999</c:v>
                </c:pt>
                <c:pt idx="5">
                  <c:v>6</c:v>
                </c:pt>
                <c:pt idx="6">
                  <c:v>137.37899999999999</c:v>
                </c:pt>
                <c:pt idx="7">
                  <c:v>23.646000000000001</c:v>
                </c:pt>
                <c:pt idx="8">
                  <c:v>980</c:v>
                </c:pt>
                <c:pt idx="9">
                  <c:v>108.6</c:v>
                </c:pt>
                <c:pt idx="10">
                  <c:v>3380.7779999999998</c:v>
                </c:pt>
                <c:pt idx="1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0F5-AADA-02E3505B55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2025Г.</c:v>
                </c:pt>
              </c:strCache>
            </c:strRef>
          </c:tx>
          <c:spPr>
            <a:solidFill>
              <a:srgbClr val="AA3E6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931878658860999E-3"/>
                  <c:y val="1.05616540894456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3F-45B6-B3C8-07F2F4A789C3}"/>
                </c:ext>
              </c:extLst>
            </c:dLbl>
            <c:dLbl>
              <c:idx val="1"/>
              <c:layout>
                <c:manualLayout>
                  <c:x val="4.2575838211814602E-3"/>
                  <c:y val="-6.258091667550124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3F-45B6-B3C8-07F2F4A789C3}"/>
                </c:ext>
              </c:extLst>
            </c:dLbl>
            <c:dLbl>
              <c:idx val="2"/>
              <c:layout>
                <c:manualLayout>
                  <c:x val="9.5795635976583283E-3"/>
                  <c:y val="6.6157152632542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3F-45B6-B3C8-07F2F4A789C3}"/>
                </c:ext>
              </c:extLst>
            </c:dLbl>
            <c:dLbl>
              <c:idx val="4"/>
              <c:layout>
                <c:manualLayout>
                  <c:x val="3.1931878658861094E-3"/>
                  <c:y val="-1.19050234999695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3F-45B6-B3C8-07F2F4A789C3}"/>
                </c:ext>
              </c:extLst>
            </c:dLbl>
            <c:dLbl>
              <c:idx val="8"/>
              <c:layout>
                <c:manualLayout>
                  <c:x val="-1.0643959552952918E-3"/>
                  <c:y val="-2.54217304844238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3F-45B6-B3C8-07F2F4A789C3}"/>
                </c:ext>
              </c:extLst>
            </c:dLbl>
            <c:dLbl>
              <c:idx val="9"/>
              <c:layout>
                <c:manualLayout>
                  <c:x val="-1.5610960338519459E-16"/>
                  <c:y val="8.10030937075326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3F-45B6-B3C8-07F2F4A789C3}"/>
                </c:ext>
              </c:extLst>
            </c:dLbl>
            <c:dLbl>
              <c:idx val="10"/>
              <c:layout>
                <c:manualLayout>
                  <c:x val="6.3863757317720628E-3"/>
                  <c:y val="-1.0587226168332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3F-45B6-B3C8-07F2F4A789C3}"/>
                </c:ext>
              </c:extLst>
            </c:dLbl>
            <c:dLbl>
              <c:idx val="11"/>
              <c:layout>
                <c:manualLayout>
                  <c:x val="1.0643959552953698E-3"/>
                  <c:y val="-3.06929198109722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3F-45B6-B3C8-07F2F4A789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7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Налог на имущество ФЛ</c:v>
                </c:pt>
                <c:pt idx="4">
                  <c:v>Земельный налог</c:v>
                </c:pt>
                <c:pt idx="5">
                  <c:v>Госпошлина</c:v>
                </c:pt>
                <c:pt idx="6">
                  <c:v>Аренда</c:v>
                </c:pt>
                <c:pt idx="7">
                  <c:v>Штрафы</c:v>
                </c:pt>
                <c:pt idx="8">
                  <c:v>Дотации</c:v>
                </c:pt>
                <c:pt idx="9">
                  <c:v>субвенции</c:v>
                </c:pt>
                <c:pt idx="10">
                  <c:v>Иные МБТ</c:v>
                </c:pt>
                <c:pt idx="11">
                  <c:v>Прочие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2"/>
                <c:pt idx="0">
                  <c:v>424.87900000000002</c:v>
                </c:pt>
                <c:pt idx="1">
                  <c:v>492.49299999999999</c:v>
                </c:pt>
                <c:pt idx="2">
                  <c:v>471.23</c:v>
                </c:pt>
                <c:pt idx="3">
                  <c:v>20.323</c:v>
                </c:pt>
                <c:pt idx="4">
                  <c:v>629.76</c:v>
                </c:pt>
                <c:pt idx="5">
                  <c:v>3.3</c:v>
                </c:pt>
                <c:pt idx="6">
                  <c:v>137.374</c:v>
                </c:pt>
                <c:pt idx="7">
                  <c:v>23.696000000000002</c:v>
                </c:pt>
                <c:pt idx="8">
                  <c:v>816.66700000000003</c:v>
                </c:pt>
                <c:pt idx="9">
                  <c:v>108.6</c:v>
                </c:pt>
                <c:pt idx="10">
                  <c:v>2953.7779999999998</c:v>
                </c:pt>
                <c:pt idx="11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0F5-AADA-02E3505B5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6"/>
        <c:overlap val="-75"/>
        <c:axId val="2124618160"/>
        <c:axId val="81938640"/>
      </c:barChart>
      <c:catAx>
        <c:axId val="212461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38640"/>
        <c:crosses val="autoZero"/>
        <c:auto val="1"/>
        <c:lblAlgn val="ctr"/>
        <c:lblOffset val="100"/>
        <c:noMultiLvlLbl val="0"/>
      </c:catAx>
      <c:valAx>
        <c:axId val="81938640"/>
        <c:scaling>
          <c:orientation val="minMax"/>
          <c:max val="35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461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Исполнение бюджета Лобойковского сельского поселения по </a:t>
            </a:r>
            <a:r>
              <a:rPr lang="ru-RU" dirty="0">
                <a:solidFill>
                  <a:srgbClr val="FF0000"/>
                </a:solidFill>
              </a:rPr>
              <a:t>расходам</a:t>
            </a:r>
            <a:r>
              <a:rPr lang="ru-RU" dirty="0"/>
              <a:t> за 2025 год </a:t>
            </a:r>
          </a:p>
        </c:rich>
      </c:tx>
      <c:layout>
        <c:manualLayout>
          <c:xMode val="edge"/>
          <c:yMode val="edge"/>
          <c:x val="0.17795630637079468"/>
          <c:y val="7.031249567467427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47218086849365"/>
          <c:y val="0.16492967735422753"/>
          <c:w val="0.78948335113709456"/>
          <c:h val="0.716023701032006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расходов на 2024-2026 г.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7C-4B9D-94D3-229CB1F7B03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A1-4C93-A85E-7127E010898F}"/>
              </c:ext>
            </c:extLst>
          </c:dPt>
          <c:dLbls>
            <c:dLbl>
              <c:idx val="0"/>
              <c:layout>
                <c:manualLayout>
                  <c:x val="1.4219635865549033E-2"/>
                  <c:y val="-0.3796874766432410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10552,213т.р.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37C-4B9D-94D3-229CB1F7B03E}"/>
                </c:ext>
              </c:extLst>
            </c:dLbl>
            <c:dLbl>
              <c:idx val="1"/>
              <c:layout>
                <c:manualLayout>
                  <c:x val="3.652663076052489E-2"/>
                  <c:y val="-0.330468729670968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6499,610 </a:t>
                    </a:r>
                    <a:r>
                      <a:rPr lang="ru-RU" dirty="0" err="1"/>
                      <a:t>т.р</a:t>
                    </a:r>
                    <a:r>
                      <a:rPr lang="ru-RU" dirty="0"/>
                      <a:t>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26415556011621"/>
                      <c:h val="7.551562035460013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BCA1-4C93-A85E-7127E0108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AA3E6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План 2025г</c:v>
                </c:pt>
                <c:pt idx="1">
                  <c:v>Факт 2025г.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10552.213</c:v>
                </c:pt>
                <c:pt idx="1">
                  <c:v>6499.61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A1-4C93-A85E-7127E0108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402496"/>
        <c:axId val="99771520"/>
        <c:axId val="0"/>
      </c:bar3DChart>
      <c:catAx>
        <c:axId val="9940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771520"/>
        <c:crosses val="autoZero"/>
        <c:auto val="1"/>
        <c:lblAlgn val="ctr"/>
        <c:lblOffset val="100"/>
        <c:noMultiLvlLbl val="0"/>
      </c:catAx>
      <c:valAx>
        <c:axId val="9977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 руб</a:t>
                </a:r>
              </a:p>
            </c:rich>
          </c:tx>
          <c:layout>
            <c:manualLayout>
              <c:xMode val="edge"/>
              <c:yMode val="edge"/>
              <c:x val="5.1529251874680077E-2"/>
              <c:y val="0.510035586242889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40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i="0" baseline="0" dirty="0"/>
              <a:t>Исполнение расходов бюджета Лобойковского сельского поселения по разделам и подразделам бюджетной классификации за 2025 год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0742535531159862E-2"/>
          <c:y val="8.1654906568502675E-2"/>
          <c:w val="0.82904453623494734"/>
          <c:h val="0.87354433342917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2025г.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398002252181665E-3"/>
                  <c:y val="-8.84183928633736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2F-413A-8635-BD38ECABB556}"/>
                </c:ext>
              </c:extLst>
            </c:dLbl>
            <c:dLbl>
              <c:idx val="7"/>
              <c:layout>
                <c:manualLayout>
                  <c:x val="2.139800225218186E-3"/>
                  <c:y val="-5.56494899917421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2F-413A-8635-BD38ECABB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Пенсионное обеспечение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8"/>
                <c:pt idx="0">
                  <c:v>3781.317</c:v>
                </c:pt>
                <c:pt idx="1">
                  <c:v>106.1</c:v>
                </c:pt>
                <c:pt idx="2">
                  <c:v>5.92</c:v>
                </c:pt>
                <c:pt idx="3">
                  <c:v>2683.5039999999999</c:v>
                </c:pt>
                <c:pt idx="4">
                  <c:v>680.72799999999995</c:v>
                </c:pt>
                <c:pt idx="5">
                  <c:v>1420.5909999999999</c:v>
                </c:pt>
                <c:pt idx="6">
                  <c:v>1868.0530000000001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6C-448E-8537-989755FA45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2025Г.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6.99545819327975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2F-413A-8635-BD38ECABB556}"/>
                </c:ext>
              </c:extLst>
            </c:dLbl>
            <c:dLbl>
              <c:idx val="7"/>
              <c:layout>
                <c:manualLayout>
                  <c:x val="-7.4892586662119731E-3"/>
                  <c:y val="-5.8418988939159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7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377002977270851E-2"/>
                      <c:h val="1.81683899556868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62F-413A-8635-BD38ECABB5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7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Пенсионное обеспечение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8"/>
                <c:pt idx="0">
                  <c:v>3220.1489999999999</c:v>
                </c:pt>
                <c:pt idx="1">
                  <c:v>106.1</c:v>
                </c:pt>
                <c:pt idx="2">
                  <c:v>5.92</c:v>
                </c:pt>
                <c:pt idx="3">
                  <c:v>360.64100000000002</c:v>
                </c:pt>
                <c:pt idx="4">
                  <c:v>301.97000000000003</c:v>
                </c:pt>
                <c:pt idx="5">
                  <c:v>841.34</c:v>
                </c:pt>
                <c:pt idx="6">
                  <c:v>1657.491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6C-448E-8537-989755FA4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6"/>
        <c:overlap val="-97"/>
        <c:axId val="2124618160"/>
        <c:axId val="81938640"/>
      </c:barChart>
      <c:catAx>
        <c:axId val="212461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938640"/>
        <c:crosses val="autoZero"/>
        <c:auto val="1"/>
        <c:lblAlgn val="ctr"/>
        <c:lblOffset val="100"/>
        <c:noMultiLvlLbl val="0"/>
      </c:catAx>
      <c:valAx>
        <c:axId val="81938640"/>
        <c:scaling>
          <c:orientation val="minMax"/>
          <c:max val="4000"/>
          <c:min val="-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461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542744655799"/>
          <c:y val="0.13770501102423022"/>
          <c:w val="0.88916833214030067"/>
          <c:h val="0.716023701032006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E6901F"/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Лист1!$B$2:$B$7</c:f>
              <c:numCache>
                <c:formatCode>0.000</c:formatCode>
                <c:ptCount val="6"/>
                <c:pt idx="0">
                  <c:v>32200</c:v>
                </c:pt>
                <c:pt idx="1">
                  <c:v>908000</c:v>
                </c:pt>
                <c:pt idx="2" formatCode="#,##0">
                  <c:v>283188</c:v>
                </c:pt>
                <c:pt idx="3" formatCode="General">
                  <c:v>941753</c:v>
                </c:pt>
                <c:pt idx="4" formatCode="General">
                  <c:v>2439025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2-436A-9F76-648D83F52D91}"/>
            </c:ext>
          </c:extLst>
        </c:ser>
        <c:ser>
          <c:idx val="1"/>
          <c:order val="1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EB2-436A-9F76-648D83F52D91}"/>
              </c:ext>
            </c:extLst>
          </c:dPt>
          <c:dLbls>
            <c:dLbl>
              <c:idx val="2"/>
              <c:layout>
                <c:manualLayout>
                  <c:x val="3.0208112612044639E-2"/>
                  <c:y val="-4.18831703677669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 wrap="square" lIns="38100" tIns="19050" rIns="38100" bIns="19050" anchor="ctr">
                  <a:noAutofit/>
                </a:bodyPr>
                <a:lstStyle/>
                <a:p>
                  <a:pPr>
                    <a:defRPr sz="12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409237434347596E-2"/>
                      <c:h val="2.812510254570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EB2-436A-9F76-648D83F52D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Лист1!$C$2:$C$7</c:f>
              <c:numCache>
                <c:formatCode>0.000</c:formatCode>
                <c:ptCount val="6"/>
                <c:pt idx="0">
                  <c:v>32200</c:v>
                </c:pt>
                <c:pt idx="1">
                  <c:v>816667</c:v>
                </c:pt>
                <c:pt idx="2" formatCode="General">
                  <c:v>76688</c:v>
                </c:pt>
                <c:pt idx="3" formatCode="General">
                  <c:v>941753</c:v>
                </c:pt>
                <c:pt idx="4" formatCode="General">
                  <c:v>2012025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B2-436A-9F76-648D83F52D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0.1115351751528955"/>
                  <c:y val="-7.957959022612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81-4A5D-BCB7-749F90DB4C75}"/>
                </c:ext>
              </c:extLst>
            </c:dLbl>
            <c:dLbl>
              <c:idx val="2"/>
              <c:layout>
                <c:manualLayout>
                  <c:x val="8.3651381364671623E-2"/>
                  <c:y val="-7.7485390483329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81-4A5D-BCB7-749F90DB4C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FEB2-436A-9F76-648D83F52D9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FB0C-461D-BCCE-E67BCABBABC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FB0C-461D-BCCE-E67BCABBA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46"/>
        <c:axId val="101651200"/>
        <c:axId val="101653120"/>
      </c:barChart>
      <c:catAx>
        <c:axId val="10165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AA3E6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3120"/>
        <c:crosses val="autoZero"/>
        <c:auto val="1"/>
        <c:lblAlgn val="ctr"/>
        <c:lblOffset val="100"/>
        <c:noMultiLvlLbl val="0"/>
      </c:catAx>
      <c:valAx>
        <c:axId val="101653120"/>
        <c:scaling>
          <c:orientation val="minMax"/>
          <c:max val="12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651200"/>
        <c:crosses val="autoZero"/>
        <c:crossBetween val="between"/>
        <c:majorUnit val="30000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6-02-09T16:16:39.347" idx="2">
    <p:pos x="7879" y="62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0T14:43:20.215" idx="4">
    <p:pos x="7776" y="403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6E77-EC54-4605-B152-E6F385132E65}" type="doc">
      <dgm:prSet loTypeId="urn:microsoft.com/office/officeart/2005/8/layout/balance1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43639-633F-4BD1-8611-364A5D08B528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gm:t>
    </dgm:pt>
    <dgm:pt modelId="{8B4E43BD-B30E-4606-B805-595866E917F0}" type="parTrans" cxnId="{C82050A4-02B2-44D5-AFF0-75CED7F16A73}">
      <dgm:prSet/>
      <dgm:spPr/>
      <dgm:t>
        <a:bodyPr/>
        <a:lstStyle/>
        <a:p>
          <a:endParaRPr lang="ru-RU"/>
        </a:p>
      </dgm:t>
    </dgm:pt>
    <dgm:pt modelId="{B191A35E-38D6-4F27-A845-ADE80AED306A}" type="sibTrans" cxnId="{C82050A4-02B2-44D5-AFF0-75CED7F16A73}">
      <dgm:prSet/>
      <dgm:spPr/>
      <dgm:t>
        <a:bodyPr/>
        <a:lstStyle/>
        <a:p>
          <a:endParaRPr lang="ru-RU"/>
        </a:p>
      </dgm:t>
    </dgm:pt>
    <dgm:pt modelId="{E3396AC7-73BA-4251-BF67-431570F94FFB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930A1F1F-05C5-4FC3-AD65-D2169B47D24F}" type="parTrans" cxnId="{643ECFF2-7C14-440F-97DD-44F98418D487}">
      <dgm:prSet/>
      <dgm:spPr/>
      <dgm:t>
        <a:bodyPr/>
        <a:lstStyle/>
        <a:p>
          <a:endParaRPr lang="ru-RU"/>
        </a:p>
      </dgm:t>
    </dgm:pt>
    <dgm:pt modelId="{46BB354C-956A-4322-99A6-2F35C24B0649}" type="sibTrans" cxnId="{643ECFF2-7C14-440F-97DD-44F98418D487}">
      <dgm:prSet/>
      <dgm:spPr/>
      <dgm:t>
        <a:bodyPr/>
        <a:lstStyle/>
        <a:p>
          <a:endParaRPr lang="ru-RU"/>
        </a:p>
      </dgm:t>
    </dgm:pt>
    <dgm:pt modelId="{344065E7-3BD0-4B22-A19C-A1B0F166D400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>
          <a:sp3d extrusionH="57150">
            <a:bevelT h="25400" prst="softRound"/>
          </a:sp3d>
        </a:bodyPr>
        <a:lstStyle/>
        <a:p>
          <a:r>
            <a:rPr lang="ru-RU" b="1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gm:t>
    </dgm:pt>
    <dgm:pt modelId="{15B0D2F1-F19D-4627-99B5-D4BDE1269235}" type="sibTrans" cxnId="{7922126A-8FD7-4C29-A55F-D6883DF43C95}">
      <dgm:prSet/>
      <dgm:spPr/>
      <dgm:t>
        <a:bodyPr/>
        <a:lstStyle/>
        <a:p>
          <a:endParaRPr lang="ru-RU"/>
        </a:p>
      </dgm:t>
    </dgm:pt>
    <dgm:pt modelId="{2777E581-6843-4B75-A6DF-25F4E216849D}" type="parTrans" cxnId="{7922126A-8FD7-4C29-A55F-D6883DF43C95}">
      <dgm:prSet/>
      <dgm:spPr/>
      <dgm:t>
        <a:bodyPr/>
        <a:lstStyle/>
        <a:p>
          <a:endParaRPr lang="ru-RU"/>
        </a:p>
      </dgm:t>
    </dgm:pt>
    <dgm:pt modelId="{B2FFDF0A-A99B-4A75-89B9-7673EBA708C2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  <a:p>
          <a:endParaRPr lang="ru-RU" dirty="0"/>
        </a:p>
        <a:p>
          <a:endParaRPr lang="ru-RU" dirty="0"/>
        </a:p>
      </dgm:t>
    </dgm:pt>
    <dgm:pt modelId="{4A55C1AE-65F7-49ED-A79A-FB72A0CB31E4}" type="sibTrans" cxnId="{4A17D930-D867-434B-BD78-58C3B6C5EFBF}">
      <dgm:prSet/>
      <dgm:spPr/>
      <dgm:t>
        <a:bodyPr/>
        <a:lstStyle/>
        <a:p>
          <a:endParaRPr lang="ru-RU"/>
        </a:p>
      </dgm:t>
    </dgm:pt>
    <dgm:pt modelId="{9BA8508E-93FB-49B0-A537-6DD9F0E86470}" type="parTrans" cxnId="{4A17D930-D867-434B-BD78-58C3B6C5EFBF}">
      <dgm:prSet/>
      <dgm:spPr/>
      <dgm:t>
        <a:bodyPr/>
        <a:lstStyle/>
        <a:p>
          <a:endParaRPr lang="ru-RU"/>
        </a:p>
      </dgm:t>
    </dgm:pt>
    <dgm:pt modelId="{CE6597F2-771C-45E1-AC81-8F24C9F3A616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</dgm:t>
    </dgm:pt>
    <dgm:pt modelId="{3CE2B614-DCB8-41E6-A668-E1601DCAD81D}" type="sibTrans" cxnId="{98B305C9-A1B4-4B58-9337-68F0F22EE39F}">
      <dgm:prSet/>
      <dgm:spPr/>
      <dgm:t>
        <a:bodyPr/>
        <a:lstStyle/>
        <a:p>
          <a:endParaRPr lang="ru-RU"/>
        </a:p>
      </dgm:t>
    </dgm:pt>
    <dgm:pt modelId="{365C8F91-D519-4455-B606-D271AD6F3059}" type="parTrans" cxnId="{98B305C9-A1B4-4B58-9337-68F0F22EE39F}">
      <dgm:prSet/>
      <dgm:spPr/>
      <dgm:t>
        <a:bodyPr/>
        <a:lstStyle/>
        <a:p>
          <a:endParaRPr lang="ru-RU"/>
        </a:p>
      </dgm:t>
    </dgm:pt>
    <dgm:pt modelId="{90AE31A9-B38B-4BF7-A932-FC6EE8D58ADA}">
      <dgm:prSet phldrT="[Текст]"/>
      <dgm:spPr>
        <a:solidFill>
          <a:srgbClr val="E6901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531BABD3-3EA2-4748-AA86-B73083B4C35F}" type="sibTrans" cxnId="{13E1B355-C2DF-4391-A960-AC6B3F6BB948}">
      <dgm:prSet/>
      <dgm:spPr/>
      <dgm:t>
        <a:bodyPr/>
        <a:lstStyle/>
        <a:p>
          <a:endParaRPr lang="ru-RU"/>
        </a:p>
      </dgm:t>
    </dgm:pt>
    <dgm:pt modelId="{A2D6F08E-57B9-4090-AD3C-A61A47F9DB16}" type="parTrans" cxnId="{13E1B355-C2DF-4391-A960-AC6B3F6BB948}">
      <dgm:prSet/>
      <dgm:spPr/>
      <dgm:t>
        <a:bodyPr/>
        <a:lstStyle/>
        <a:p>
          <a:endParaRPr lang="ru-RU"/>
        </a:p>
      </dgm:t>
    </dgm:pt>
    <dgm:pt modelId="{65439F6C-1628-41BD-B5A7-B791ACD3F8EC}">
      <dgm:prSet phldrT="[Текст]"/>
      <dgm:spPr>
        <a:solidFill>
          <a:srgbClr val="AA3E6F"/>
        </a:solidFill>
        <a:ln>
          <a:noFill/>
        </a:ln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C00D2B53-98D2-4AD3-A688-8D229DD78053}" type="sibTrans" cxnId="{610BBF36-132A-44B0-93F7-E216211752FA}">
      <dgm:prSet/>
      <dgm:spPr/>
      <dgm:t>
        <a:bodyPr/>
        <a:lstStyle/>
        <a:p>
          <a:endParaRPr lang="ru-RU"/>
        </a:p>
      </dgm:t>
    </dgm:pt>
    <dgm:pt modelId="{DC7243C1-6857-4FF5-BAE4-D5345F0F7655}" type="parTrans" cxnId="{610BBF36-132A-44B0-93F7-E216211752FA}">
      <dgm:prSet/>
      <dgm:spPr/>
      <dgm:t>
        <a:bodyPr/>
        <a:lstStyle/>
        <a:p>
          <a:endParaRPr lang="ru-RU"/>
        </a:p>
      </dgm:t>
    </dgm:pt>
    <dgm:pt modelId="{73556CA5-04EC-412C-8655-DADD403BCF3D}" type="pres">
      <dgm:prSet presAssocID="{50F56E77-EC54-4605-B152-E6F385132E6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36A165D-E652-4C05-85C3-D26AC9A6B807}" type="pres">
      <dgm:prSet presAssocID="{50F56E77-EC54-4605-B152-E6F385132E65}" presName="dummyMaxCanvas" presStyleCnt="0"/>
      <dgm:spPr/>
    </dgm:pt>
    <dgm:pt modelId="{9A3EB4B4-FA4A-48D5-85A9-379BB5CCBD62}" type="pres">
      <dgm:prSet presAssocID="{50F56E77-EC54-4605-B152-E6F385132E65}" presName="parentComposite" presStyleCnt="0"/>
      <dgm:spPr/>
    </dgm:pt>
    <dgm:pt modelId="{F603135C-D9DD-43BA-B3F6-9E04ECB5EBCE}" type="pres">
      <dgm:prSet presAssocID="{50F56E77-EC54-4605-B152-E6F385132E65}" presName="parent1" presStyleLbl="alignAccFollowNode1" presStyleIdx="0" presStyleCnt="4" custLinFactNeighborX="7159" custLinFactNeighborY="2886">
        <dgm:presLayoutVars>
          <dgm:chMax val="4"/>
        </dgm:presLayoutVars>
      </dgm:prSet>
      <dgm:spPr/>
    </dgm:pt>
    <dgm:pt modelId="{96EAC3CF-70EC-4C88-870F-D9244A5C8DBA}" type="pres">
      <dgm:prSet presAssocID="{50F56E77-EC54-4605-B152-E6F385132E65}" presName="parent2" presStyleLbl="alignAccFollowNode1" presStyleIdx="1" presStyleCnt="4" custLinFactNeighborX="9247" custLinFactNeighborY="796">
        <dgm:presLayoutVars>
          <dgm:chMax val="4"/>
        </dgm:presLayoutVars>
      </dgm:prSet>
      <dgm:spPr/>
    </dgm:pt>
    <dgm:pt modelId="{68AFCB76-BA34-4A01-BEC3-8AE1FA94F51D}" type="pres">
      <dgm:prSet presAssocID="{50F56E77-EC54-4605-B152-E6F385132E65}" presName="childrenComposite" presStyleCnt="0"/>
      <dgm:spPr/>
    </dgm:pt>
    <dgm:pt modelId="{7778C367-1001-4CD9-AE7A-4AED719BA123}" type="pres">
      <dgm:prSet presAssocID="{50F56E77-EC54-4605-B152-E6F385132E65}" presName="dummyMaxCanvas_ChildArea" presStyleCnt="0"/>
      <dgm:spPr/>
    </dgm:pt>
    <dgm:pt modelId="{892F90A3-553C-4D18-9F55-5E48F0D0C381}" type="pres">
      <dgm:prSet presAssocID="{50F56E77-EC54-4605-B152-E6F385132E65}" presName="fulcrum" presStyleLbl="alignAccFollowNode1" presStyleIdx="2" presStyleCnt="4"/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3DF8833E-CD36-4F71-BD2B-F2CB28FA426E}" type="pres">
      <dgm:prSet presAssocID="{50F56E77-EC54-4605-B152-E6F385132E65}" presName="balance_23" presStyleLbl="alignAccFollowNode1" presStyleIdx="3" presStyleCnt="4" custAng="21360000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BD2ED8FC-4312-456D-B118-2912EB4F2B1E}" type="pres">
      <dgm:prSet presAssocID="{50F56E77-EC54-4605-B152-E6F385132E65}" presName="right_23_1" presStyleLbl="node1" presStyleIdx="0" presStyleCnt="5" custAng="21360000" custLinFactNeighborX="-861" custLinFactNeighborY="-7389">
        <dgm:presLayoutVars>
          <dgm:bulletEnabled val="1"/>
        </dgm:presLayoutVars>
      </dgm:prSet>
      <dgm:spPr/>
    </dgm:pt>
    <dgm:pt modelId="{9EAD2ABF-C096-477D-A52D-AD5B9366686C}" type="pres">
      <dgm:prSet presAssocID="{50F56E77-EC54-4605-B152-E6F385132E65}" presName="right_23_2" presStyleLbl="node1" presStyleIdx="1" presStyleCnt="5" custLinFactNeighborX="-1721" custLinFactNeighborY="-3317">
        <dgm:presLayoutVars>
          <dgm:bulletEnabled val="1"/>
        </dgm:presLayoutVars>
      </dgm:prSet>
      <dgm:spPr/>
    </dgm:pt>
    <dgm:pt modelId="{8E644912-E53A-4499-A03D-7F0195022F02}" type="pres">
      <dgm:prSet presAssocID="{50F56E77-EC54-4605-B152-E6F385132E65}" presName="right_23_3" presStyleLbl="node1" presStyleIdx="2" presStyleCnt="5" custLinFactNeighborX="-2445" custLinFactNeighborY="-4042">
        <dgm:presLayoutVars>
          <dgm:bulletEnabled val="1"/>
        </dgm:presLayoutVars>
      </dgm:prSet>
      <dgm:spPr/>
    </dgm:pt>
    <dgm:pt modelId="{678C9879-99F3-43EB-A995-86C0D44A23BD}" type="pres">
      <dgm:prSet presAssocID="{50F56E77-EC54-4605-B152-E6F385132E65}" presName="left_23_1" presStyleLbl="node1" presStyleIdx="3" presStyleCnt="5">
        <dgm:presLayoutVars>
          <dgm:bulletEnabled val="1"/>
        </dgm:presLayoutVars>
      </dgm:prSet>
      <dgm:spPr/>
    </dgm:pt>
    <dgm:pt modelId="{9C7E255A-7288-4158-A655-F7E6F11388C1}" type="pres">
      <dgm:prSet presAssocID="{50F56E77-EC54-4605-B152-E6F385132E65}" presName="left_23_2" presStyleLbl="node1" presStyleIdx="4" presStyleCnt="5">
        <dgm:presLayoutVars>
          <dgm:bulletEnabled val="1"/>
        </dgm:presLayoutVars>
      </dgm:prSet>
      <dgm:spPr/>
    </dgm:pt>
  </dgm:ptLst>
  <dgm:cxnLst>
    <dgm:cxn modelId="{1E17D608-CED9-4A9B-968E-2CDE327E44C8}" type="presOf" srcId="{65439F6C-1628-41BD-B5A7-B791ACD3F8EC}" destId="{8E644912-E53A-4499-A03D-7F0195022F02}" srcOrd="0" destOrd="0" presId="urn:microsoft.com/office/officeart/2005/8/layout/balance1"/>
    <dgm:cxn modelId="{167D870B-3002-401D-B83E-493D1C6875FF}" type="presOf" srcId="{B2FFDF0A-A99B-4A75-89B9-7673EBA708C2}" destId="{9EAD2ABF-C096-477D-A52D-AD5B9366686C}" srcOrd="0" destOrd="0" presId="urn:microsoft.com/office/officeart/2005/8/layout/balance1"/>
    <dgm:cxn modelId="{E2188218-A006-4A6F-B397-61473B25029D}" type="presOf" srcId="{A7D43639-633F-4BD1-8611-364A5D08B528}" destId="{96EAC3CF-70EC-4C88-870F-D9244A5C8DBA}" srcOrd="0" destOrd="0" presId="urn:microsoft.com/office/officeart/2005/8/layout/balance1"/>
    <dgm:cxn modelId="{4A17D930-D867-434B-BD78-58C3B6C5EFBF}" srcId="{A7D43639-633F-4BD1-8611-364A5D08B528}" destId="{B2FFDF0A-A99B-4A75-89B9-7673EBA708C2}" srcOrd="1" destOrd="0" parTransId="{9BA8508E-93FB-49B0-A537-6DD9F0E86470}" sibTransId="{4A55C1AE-65F7-49ED-A79A-FB72A0CB31E4}"/>
    <dgm:cxn modelId="{610BBF36-132A-44B0-93F7-E216211752FA}" srcId="{A7D43639-633F-4BD1-8611-364A5D08B528}" destId="{65439F6C-1628-41BD-B5A7-B791ACD3F8EC}" srcOrd="2" destOrd="0" parTransId="{DC7243C1-6857-4FF5-BAE4-D5345F0F7655}" sibTransId="{C00D2B53-98D2-4AD3-A688-8D229DD78053}"/>
    <dgm:cxn modelId="{74B6C742-5561-4203-8E2D-50F99CD901B6}" type="presOf" srcId="{50F56E77-EC54-4605-B152-E6F385132E65}" destId="{73556CA5-04EC-412C-8655-DADD403BCF3D}" srcOrd="0" destOrd="0" presId="urn:microsoft.com/office/officeart/2005/8/layout/balance1"/>
    <dgm:cxn modelId="{FA627469-D687-4033-B201-7190CAF1CE66}" type="presOf" srcId="{90AE31A9-B38B-4BF7-A932-FC6EE8D58ADA}" destId="{678C9879-99F3-43EB-A995-86C0D44A23BD}" srcOrd="0" destOrd="0" presId="urn:microsoft.com/office/officeart/2005/8/layout/balance1"/>
    <dgm:cxn modelId="{7922126A-8FD7-4C29-A55F-D6883DF43C95}" srcId="{50F56E77-EC54-4605-B152-E6F385132E65}" destId="{344065E7-3BD0-4B22-A19C-A1B0F166D400}" srcOrd="0" destOrd="0" parTransId="{2777E581-6843-4B75-A6DF-25F4E216849D}" sibTransId="{15B0D2F1-F19D-4627-99B5-D4BDE1269235}"/>
    <dgm:cxn modelId="{13E1B355-C2DF-4391-A960-AC6B3F6BB948}" srcId="{344065E7-3BD0-4B22-A19C-A1B0F166D400}" destId="{90AE31A9-B38B-4BF7-A932-FC6EE8D58ADA}" srcOrd="0" destOrd="0" parTransId="{A2D6F08E-57B9-4090-AD3C-A61A47F9DB16}" sibTransId="{531BABD3-3EA2-4748-AA86-B73083B4C35F}"/>
    <dgm:cxn modelId="{54272959-ED39-41D8-A449-7BDFA58E6FA7}" type="presOf" srcId="{E3396AC7-73BA-4251-BF67-431570F94FFB}" destId="{BD2ED8FC-4312-456D-B118-2912EB4F2B1E}" srcOrd="0" destOrd="0" presId="urn:microsoft.com/office/officeart/2005/8/layout/balance1"/>
    <dgm:cxn modelId="{C82050A4-02B2-44D5-AFF0-75CED7F16A73}" srcId="{50F56E77-EC54-4605-B152-E6F385132E65}" destId="{A7D43639-633F-4BD1-8611-364A5D08B528}" srcOrd="1" destOrd="0" parTransId="{8B4E43BD-B30E-4606-B805-595866E917F0}" sibTransId="{B191A35E-38D6-4F27-A845-ADE80AED306A}"/>
    <dgm:cxn modelId="{98B305C9-A1B4-4B58-9337-68F0F22EE39F}" srcId="{344065E7-3BD0-4B22-A19C-A1B0F166D400}" destId="{CE6597F2-771C-45E1-AC81-8F24C9F3A616}" srcOrd="1" destOrd="0" parTransId="{365C8F91-D519-4455-B606-D271AD6F3059}" sibTransId="{3CE2B614-DCB8-41E6-A668-E1601DCAD81D}"/>
    <dgm:cxn modelId="{38B9E0DA-C1A9-488F-9D27-E27C9B67CC02}" type="presOf" srcId="{CE6597F2-771C-45E1-AC81-8F24C9F3A616}" destId="{9C7E255A-7288-4158-A655-F7E6F11388C1}" srcOrd="0" destOrd="0" presId="urn:microsoft.com/office/officeart/2005/8/layout/balance1"/>
    <dgm:cxn modelId="{643ECFF2-7C14-440F-97DD-44F98418D487}" srcId="{A7D43639-633F-4BD1-8611-364A5D08B528}" destId="{E3396AC7-73BA-4251-BF67-431570F94FFB}" srcOrd="0" destOrd="0" parTransId="{930A1F1F-05C5-4FC3-AD65-D2169B47D24F}" sibTransId="{46BB354C-956A-4322-99A6-2F35C24B0649}"/>
    <dgm:cxn modelId="{389AA3F5-0B6F-446C-8B79-F77ADD92379D}" type="presOf" srcId="{344065E7-3BD0-4B22-A19C-A1B0F166D400}" destId="{F603135C-D9DD-43BA-B3F6-9E04ECB5EBCE}" srcOrd="0" destOrd="0" presId="urn:microsoft.com/office/officeart/2005/8/layout/balance1"/>
    <dgm:cxn modelId="{9ADC20BB-4F59-4B41-A254-2B7B1553D6CC}" type="presParOf" srcId="{73556CA5-04EC-412C-8655-DADD403BCF3D}" destId="{836A165D-E652-4C05-85C3-D26AC9A6B807}" srcOrd="0" destOrd="0" presId="urn:microsoft.com/office/officeart/2005/8/layout/balance1"/>
    <dgm:cxn modelId="{3A1C83B6-76BD-4EDF-BADE-549392B88D18}" type="presParOf" srcId="{73556CA5-04EC-412C-8655-DADD403BCF3D}" destId="{9A3EB4B4-FA4A-48D5-85A9-379BB5CCBD62}" srcOrd="1" destOrd="0" presId="urn:microsoft.com/office/officeart/2005/8/layout/balance1"/>
    <dgm:cxn modelId="{DF2F39FE-2B31-48EE-817B-48427056AE0C}" type="presParOf" srcId="{9A3EB4B4-FA4A-48D5-85A9-379BB5CCBD62}" destId="{F603135C-D9DD-43BA-B3F6-9E04ECB5EBCE}" srcOrd="0" destOrd="0" presId="urn:microsoft.com/office/officeart/2005/8/layout/balance1"/>
    <dgm:cxn modelId="{EBACD467-846E-4012-B6B1-3F19D1DD5AA6}" type="presParOf" srcId="{9A3EB4B4-FA4A-48D5-85A9-379BB5CCBD62}" destId="{96EAC3CF-70EC-4C88-870F-D9244A5C8DBA}" srcOrd="1" destOrd="0" presId="urn:microsoft.com/office/officeart/2005/8/layout/balance1"/>
    <dgm:cxn modelId="{D3F15771-200D-443B-BA84-E5C9B718A04A}" type="presParOf" srcId="{73556CA5-04EC-412C-8655-DADD403BCF3D}" destId="{68AFCB76-BA34-4A01-BEC3-8AE1FA94F51D}" srcOrd="2" destOrd="0" presId="urn:microsoft.com/office/officeart/2005/8/layout/balance1"/>
    <dgm:cxn modelId="{F6566EF1-6310-4B26-8D3F-537D28F024C6}" type="presParOf" srcId="{68AFCB76-BA34-4A01-BEC3-8AE1FA94F51D}" destId="{7778C367-1001-4CD9-AE7A-4AED719BA123}" srcOrd="0" destOrd="0" presId="urn:microsoft.com/office/officeart/2005/8/layout/balance1"/>
    <dgm:cxn modelId="{3BD4CE98-B231-4AD5-B6BF-F596EB0A4B11}" type="presParOf" srcId="{68AFCB76-BA34-4A01-BEC3-8AE1FA94F51D}" destId="{892F90A3-553C-4D18-9F55-5E48F0D0C381}" srcOrd="1" destOrd="0" presId="urn:microsoft.com/office/officeart/2005/8/layout/balance1"/>
    <dgm:cxn modelId="{F3A283C6-A16F-4A4F-A2C7-D7433070917A}" type="presParOf" srcId="{68AFCB76-BA34-4A01-BEC3-8AE1FA94F51D}" destId="{3DF8833E-CD36-4F71-BD2B-F2CB28FA426E}" srcOrd="2" destOrd="0" presId="urn:microsoft.com/office/officeart/2005/8/layout/balance1"/>
    <dgm:cxn modelId="{CAF30213-84B6-4474-9CAB-759578CF2CC6}" type="presParOf" srcId="{68AFCB76-BA34-4A01-BEC3-8AE1FA94F51D}" destId="{BD2ED8FC-4312-456D-B118-2912EB4F2B1E}" srcOrd="3" destOrd="0" presId="urn:microsoft.com/office/officeart/2005/8/layout/balance1"/>
    <dgm:cxn modelId="{899F2406-095E-46D1-AADB-2352D257B291}" type="presParOf" srcId="{68AFCB76-BA34-4A01-BEC3-8AE1FA94F51D}" destId="{9EAD2ABF-C096-477D-A52D-AD5B9366686C}" srcOrd="4" destOrd="0" presId="urn:microsoft.com/office/officeart/2005/8/layout/balance1"/>
    <dgm:cxn modelId="{323A85B2-970F-45A4-9185-3A2A052079F1}" type="presParOf" srcId="{68AFCB76-BA34-4A01-BEC3-8AE1FA94F51D}" destId="{8E644912-E53A-4499-A03D-7F0195022F02}" srcOrd="5" destOrd="0" presId="urn:microsoft.com/office/officeart/2005/8/layout/balance1"/>
    <dgm:cxn modelId="{295AEAEE-4002-4918-BC1E-0090AF098E72}" type="presParOf" srcId="{68AFCB76-BA34-4A01-BEC3-8AE1FA94F51D}" destId="{678C9879-99F3-43EB-A995-86C0D44A23BD}" srcOrd="6" destOrd="0" presId="urn:microsoft.com/office/officeart/2005/8/layout/balance1"/>
    <dgm:cxn modelId="{A67D3A08-394D-48BF-B1A8-EB039EA5E7CE}" type="presParOf" srcId="{68AFCB76-BA34-4A01-BEC3-8AE1FA94F51D}" destId="{9C7E255A-7288-4158-A655-F7E6F11388C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3135C-D9DD-43BA-B3F6-9E04ECB5EBCE}">
      <dsp:nvSpPr>
        <dsp:cNvPr id="0" name=""/>
        <dsp:cNvSpPr/>
      </dsp:nvSpPr>
      <dsp:spPr>
        <a:xfrm>
          <a:off x="917736" y="22005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Доходы</a:t>
          </a:r>
          <a:endParaRPr lang="ru-RU" sz="2400" kern="1200" dirty="0">
            <a:ln w="22225">
              <a:noFill/>
              <a:prstDash val="solid"/>
            </a:ln>
            <a:solidFill>
              <a:srgbClr val="7030A0"/>
            </a:solidFill>
            <a:latin typeface="Akrobat Black" panose="00000A00000000000000" pitchFamily="50" charset="-52"/>
          </a:endParaRPr>
        </a:p>
      </dsp:txBody>
      <dsp:txXfrm>
        <a:off x="940068" y="44337"/>
        <a:ext cx="1327797" cy="717814"/>
      </dsp:txXfrm>
    </dsp:sp>
    <dsp:sp modelId="{96EAC3CF-70EC-4C88-870F-D9244A5C8DBA}">
      <dsp:nvSpPr>
        <dsp:cNvPr id="0" name=""/>
        <dsp:cNvSpPr/>
      </dsp:nvSpPr>
      <dsp:spPr>
        <a:xfrm>
          <a:off x="2928838" y="6069"/>
          <a:ext cx="1372461" cy="762478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h="25400" prst="softRound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cap="none" spc="0" dirty="0">
              <a:ln w="22225">
                <a:noFill/>
                <a:prstDash val="solid"/>
              </a:ln>
              <a:solidFill>
                <a:srgbClr val="7030A0"/>
              </a:solidFill>
              <a:effectLst/>
              <a:latin typeface="Akrobat Black" panose="00000A00000000000000" pitchFamily="50" charset="-52"/>
            </a:rPr>
            <a:t>Расходы</a:t>
          </a:r>
        </a:p>
      </dsp:txBody>
      <dsp:txXfrm>
        <a:off x="2951170" y="28401"/>
        <a:ext cx="1327797" cy="717814"/>
      </dsp:txXfrm>
    </dsp:sp>
    <dsp:sp modelId="{892F90A3-553C-4D18-9F55-5E48F0D0C381}">
      <dsp:nvSpPr>
        <dsp:cNvPr id="0" name=""/>
        <dsp:cNvSpPr/>
      </dsp:nvSpPr>
      <dsp:spPr>
        <a:xfrm>
          <a:off x="2211005" y="3240534"/>
          <a:ext cx="571859" cy="571859"/>
        </a:xfrm>
        <a:prstGeom prst="triangle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F8833E-CD36-4F71-BD2B-F2CB28FA426E}">
      <dsp:nvSpPr>
        <dsp:cNvPr id="0" name=""/>
        <dsp:cNvSpPr/>
      </dsp:nvSpPr>
      <dsp:spPr>
        <a:xfrm>
          <a:off x="780833" y="2995486"/>
          <a:ext cx="3432202" cy="24000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2ED8FC-4312-456D-B118-2912EB4F2B1E}">
      <dsp:nvSpPr>
        <dsp:cNvPr id="0" name=""/>
        <dsp:cNvSpPr/>
      </dsp:nvSpPr>
      <dsp:spPr>
        <a:xfrm>
          <a:off x="2829428" y="2341334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60573" y="2372479"/>
        <a:ext cx="1307126" cy="575718"/>
      </dsp:txXfrm>
    </dsp:sp>
    <dsp:sp modelId="{9EAD2ABF-C096-477D-A52D-AD5B9366686C}">
      <dsp:nvSpPr>
        <dsp:cNvPr id="0" name=""/>
        <dsp:cNvSpPr/>
      </dsp:nvSpPr>
      <dsp:spPr>
        <a:xfrm rot="240000">
          <a:off x="2866858" y="1684909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898003" y="1716054"/>
        <a:ext cx="1307126" cy="575718"/>
      </dsp:txXfrm>
    </dsp:sp>
    <dsp:sp modelId="{8E644912-E53A-4499-A03D-7F0195022F02}">
      <dsp:nvSpPr>
        <dsp:cNvPr id="0" name=""/>
        <dsp:cNvSpPr/>
      </dsp:nvSpPr>
      <dsp:spPr>
        <a:xfrm rot="240000">
          <a:off x="2906206" y="1008621"/>
          <a:ext cx="1369416" cy="638008"/>
        </a:xfrm>
        <a:prstGeom prst="roundRect">
          <a:avLst/>
        </a:prstGeom>
        <a:solidFill>
          <a:srgbClr val="AA3E6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2937351" y="1039766"/>
        <a:ext cx="1307126" cy="575718"/>
      </dsp:txXfrm>
    </dsp:sp>
    <dsp:sp modelId="{678C9879-99F3-43EB-A995-86C0D44A23BD}">
      <dsp:nvSpPr>
        <dsp:cNvPr id="0" name=""/>
        <dsp:cNvSpPr/>
      </dsp:nvSpPr>
      <dsp:spPr>
        <a:xfrm rot="240000">
          <a:off x="878190" y="2258174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09335" y="2289319"/>
        <a:ext cx="1307126" cy="575718"/>
      </dsp:txXfrm>
    </dsp:sp>
    <dsp:sp modelId="{9C7E255A-7288-4158-A655-F7E6F11388C1}">
      <dsp:nvSpPr>
        <dsp:cNvPr id="0" name=""/>
        <dsp:cNvSpPr/>
      </dsp:nvSpPr>
      <dsp:spPr>
        <a:xfrm rot="240000">
          <a:off x="927751" y="1571943"/>
          <a:ext cx="1369416" cy="638008"/>
        </a:xfrm>
        <a:prstGeom prst="roundRect">
          <a:avLst/>
        </a:prstGeom>
        <a:solidFill>
          <a:srgbClr val="E6901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958896" y="1603088"/>
        <a:ext cx="1307126" cy="575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0.18124</cdr:x>
      <cdr:y>0.61492</cdr:y>
    </cdr:from>
    <cdr:to>
      <cdr:x>0.27463</cdr:x>
      <cdr:y>0.75305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A66D33E-92FC-4019-B207-6EE23873EF06}"/>
            </a:ext>
          </a:extLst>
        </cdr:cNvPr>
        <cdr:cNvSpPr txBox="1"/>
      </cdr:nvSpPr>
      <cdr:spPr>
        <a:xfrm xmlns:a="http://schemas.openxmlformats.org/drawingml/2006/main">
          <a:off x="1349404" y="1121316"/>
          <a:ext cx="695324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0.28614</cdr:x>
      <cdr:y>0.38483</cdr:y>
    </cdr:from>
    <cdr:to>
      <cdr:x>0.4</cdr:x>
      <cdr:y>0.52297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517E1E1-2AC8-49B3-BA9D-1D9E0857942C}"/>
            </a:ext>
          </a:extLst>
        </cdr:cNvPr>
        <cdr:cNvSpPr txBox="1"/>
      </cdr:nvSpPr>
      <cdr:spPr>
        <a:xfrm xmlns:a="http://schemas.openxmlformats.org/drawingml/2006/main">
          <a:off x="2130439" y="701741"/>
          <a:ext cx="847731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  <cdr:relSizeAnchor xmlns:cdr="http://schemas.openxmlformats.org/drawingml/2006/chartDrawing">
    <cdr:from>
      <cdr:x>0.57143</cdr:x>
      <cdr:y>0.36187</cdr:y>
    </cdr:from>
    <cdr:to>
      <cdr:x>0.66482</cdr:x>
      <cdr:y>0.5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A3281F0-7106-4095-85DF-92131E01C5F0}"/>
            </a:ext>
          </a:extLst>
        </cdr:cNvPr>
        <cdr:cNvSpPr txBox="1"/>
      </cdr:nvSpPr>
      <cdr:spPr>
        <a:xfrm xmlns:a="http://schemas.openxmlformats.org/drawingml/2006/main">
          <a:off x="4254530" y="659872"/>
          <a:ext cx="695323" cy="251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accent2">
                  <a:lumMod val="50000"/>
                </a:schemeClr>
              </a:solidFill>
              <a:latin typeface="Akrobat Black" panose="00000A00000000000000" pitchFamily="50" charset="-52"/>
            </a:rPr>
            <a:t>Доходы</a:t>
          </a:r>
        </a:p>
      </cdr:txBody>
    </cdr:sp>
  </cdr:relSizeAnchor>
  <cdr:relSizeAnchor xmlns:cdr="http://schemas.openxmlformats.org/drawingml/2006/chartDrawing">
    <cdr:from>
      <cdr:x>0.68653</cdr:x>
      <cdr:y>0.582</cdr:y>
    </cdr:from>
    <cdr:to>
      <cdr:x>0.80039</cdr:x>
      <cdr:y>0.72014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9CBD654-D98D-4D32-914F-49222F509F64}"/>
            </a:ext>
          </a:extLst>
        </cdr:cNvPr>
        <cdr:cNvSpPr txBox="1"/>
      </cdr:nvSpPr>
      <cdr:spPr>
        <a:xfrm xmlns:a="http://schemas.openxmlformats.org/drawingml/2006/main">
          <a:off x="5111491" y="1061288"/>
          <a:ext cx="847730" cy="251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chemeClr val="bg1"/>
              </a:solidFill>
              <a:latin typeface="Akrobat Black" panose="00000A00000000000000" pitchFamily="50" charset="-52"/>
            </a:rPr>
            <a:t>Расходы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0.53406</cdr:x>
      <cdr:y>0.60689</cdr:y>
    </cdr:from>
    <cdr:to>
      <cdr:x>0.62976</cdr:x>
      <cdr:y>0.69705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ABFA9C-96BA-F30D-DA8F-146F93B49F4F}"/>
            </a:ext>
          </a:extLst>
        </cdr:cNvPr>
        <cdr:cNvSpPr txBox="1"/>
      </cdr:nvSpPr>
      <cdr:spPr>
        <a:xfrm xmlns:a="http://schemas.openxmlformats.org/drawingml/2006/main">
          <a:off x="5102983" y="3288555"/>
          <a:ext cx="914400" cy="4885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</cdr:x>
      <cdr:y>0.55141</cdr:y>
    </cdr:from>
    <cdr:to>
      <cdr:x>0.5957</cdr:x>
      <cdr:y>0.72016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AF66D13-48D6-ECEF-57C0-441E88621888}"/>
            </a:ext>
          </a:extLst>
        </cdr:cNvPr>
        <cdr:cNvSpPr txBox="1"/>
      </cdr:nvSpPr>
      <cdr:spPr>
        <a:xfrm xmlns:a="http://schemas.openxmlformats.org/drawingml/2006/main">
          <a:off x="4777548" y="29879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rgbClr val="AA3E6F"/>
              </a:solidFill>
            </a:rPr>
            <a:t>61,6 % </a:t>
          </a:r>
        </a:p>
        <a:p xmlns:a="http://schemas.openxmlformats.org/drawingml/2006/main">
          <a:r>
            <a:rPr lang="ru-RU" sz="1200" b="1" dirty="0">
              <a:solidFill>
                <a:srgbClr val="AA3E6F"/>
              </a:solidFill>
            </a:rPr>
            <a:t>от плановых</a:t>
          </a:r>
        </a:p>
        <a:p xmlns:a="http://schemas.openxmlformats.org/drawingml/2006/main">
          <a:r>
            <a:rPr lang="ru-RU" sz="1200" b="1" dirty="0">
              <a:solidFill>
                <a:srgbClr val="AA3E6F"/>
              </a:solidFill>
            </a:rPr>
            <a:t> назначений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0.86984</cdr:x>
      <cdr:y>0.24864</cdr:y>
    </cdr:from>
    <cdr:to>
      <cdr:x>0.97443</cdr:x>
      <cdr:y>0.39943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F829678-5FCD-038D-5EAF-B7F254CFDF3A}"/>
            </a:ext>
          </a:extLst>
        </cdr:cNvPr>
        <cdr:cNvSpPr txBox="1"/>
      </cdr:nvSpPr>
      <cdr:spPr>
        <a:xfrm xmlns:a="http://schemas.openxmlformats.org/drawingml/2006/main">
          <a:off x="7604783" y="1507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0.81989</cdr:x>
      <cdr:y>0.04099</cdr:y>
    </cdr:from>
    <cdr:to>
      <cdr:x>1</cdr:x>
      <cdr:y>0.88422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2430506-2708-7743-ADD0-E56A3FD90FE4}"/>
            </a:ext>
          </a:extLst>
        </cdr:cNvPr>
        <cdr:cNvSpPr txBox="1"/>
      </cdr:nvSpPr>
      <cdr:spPr>
        <a:xfrm xmlns:a="http://schemas.openxmlformats.org/drawingml/2006/main">
          <a:off x="8842387" y="248603"/>
          <a:ext cx="1942476" cy="51136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0.80399</cdr:x>
      <cdr:y>0.04099</cdr:y>
    </cdr:from>
    <cdr:to>
      <cdr:x>1</cdr:x>
      <cdr:y>0.19178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6B212DC-0511-A4B4-43E7-2B620D5F1921}"/>
            </a:ext>
          </a:extLst>
        </cdr:cNvPr>
        <cdr:cNvSpPr txBox="1"/>
      </cdr:nvSpPr>
      <cdr:spPr>
        <a:xfrm xmlns:a="http://schemas.openxmlformats.org/drawingml/2006/main">
          <a:off x="8670937" y="248603"/>
          <a:ext cx="211392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0.33144</cdr:x>
      <cdr:y>0.0584</cdr:y>
    </cdr:from>
    <cdr:to>
      <cdr:x>1</cdr:x>
      <cdr:y>0.85755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9515A6C-A938-9549-B93C-7BB7A3040D96}"/>
            </a:ext>
          </a:extLst>
        </cdr:cNvPr>
        <cdr:cNvSpPr txBox="1"/>
      </cdr:nvSpPr>
      <cdr:spPr>
        <a:xfrm xmlns:a="http://schemas.openxmlformats.org/drawingml/2006/main">
          <a:off x="3831914" y="354172"/>
          <a:ext cx="7729543" cy="4846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1- Обеспечение деятельности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финансовых, налоговых и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таможенных органов и органов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финансового (финансово-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бюджетного) надзора</a:t>
          </a: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2- Межбюджетные трансферты ,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Для решения местных вопросов местного значения в связи с реализацией местных инициатив населения</a:t>
          </a: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3- Межбюджетные трансферты бюджетам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 сельских поселений для решения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отдельных вопросов местного значения</a:t>
          </a: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4- Межбюджетные трансферты,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передаваемые бюджетам сельских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поселений из бюджетов муниципальных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районов на осуществление части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полномочий по решению вопросов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местного значения в соответствии с </a:t>
          </a: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заключенными соглашениями</a:t>
          </a: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endParaRPr lang="ru-RU" b="1" dirty="0">
            <a:solidFill>
              <a:srgbClr val="7030A0"/>
            </a:solidFill>
          </a:endParaRPr>
        </a:p>
        <a:p xmlns:a="http://schemas.openxmlformats.org/drawingml/2006/main">
          <a:r>
            <a:rPr lang="ru-RU" b="1" dirty="0">
              <a:solidFill>
                <a:srgbClr val="7030A0"/>
              </a:solidFill>
            </a:rPr>
            <a:t>5- Иные межбюджетные трансферты</a:t>
          </a:r>
          <a:endParaRPr lang="ru-RU" sz="11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0.01401</cdr:x>
      <cdr:y>0.0651</cdr:y>
    </cdr:from>
    <cdr:to>
      <cdr:x>0.0931</cdr:x>
      <cdr:y>0.21589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CC4D95C9-026B-1D74-F1B4-15BBE9640219}"/>
            </a:ext>
          </a:extLst>
        </cdr:cNvPr>
        <cdr:cNvSpPr txBox="1"/>
      </cdr:nvSpPr>
      <cdr:spPr>
        <a:xfrm xmlns:a="http://schemas.openxmlformats.org/drawingml/2006/main">
          <a:off x="161937" y="3948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План 2024г</a:t>
          </a:r>
        </a:p>
        <a:p xmlns:a="http://schemas.openxmlformats.org/drawingml/2006/main">
          <a:endParaRPr lang="ru-RU" dirty="0"/>
        </a:p>
        <a:p xmlns:a="http://schemas.openxmlformats.org/drawingml/2006/main">
          <a:r>
            <a:rPr lang="ru-RU" sz="1100" dirty="0"/>
            <a:t>Факт 2024г.</a:t>
          </a:r>
        </a:p>
      </cdr:txBody>
    </cdr:sp>
  </cdr:relSizeAnchor>
  <cdr:relSizeAnchor xmlns:cdr="http://schemas.openxmlformats.org/drawingml/2006/chartDrawing">
    <cdr:from>
      <cdr:x>0</cdr:x>
      <cdr:y>0.07516</cdr:y>
    </cdr:from>
    <cdr:to>
      <cdr:x>0.01494</cdr:x>
      <cdr:y>0.09526</cdr:y>
    </cdr:to>
    <cdr:sp macro="" textlink="">
      <cdr:nvSpPr>
        <cdr:cNvPr id="7" name="Блок-схема: узел 6">
          <a:extLst xmlns:a="http://schemas.openxmlformats.org/drawingml/2006/main">
            <a:ext uri="{FF2B5EF4-FFF2-40B4-BE49-F238E27FC236}">
              <a16:creationId xmlns:a16="http://schemas.microsoft.com/office/drawing/2014/main" id="{5887F28D-54FB-4E6C-CC74-7BD384A3620C}"/>
            </a:ext>
          </a:extLst>
        </cdr:cNvPr>
        <cdr:cNvSpPr/>
      </cdr:nvSpPr>
      <cdr:spPr>
        <a:xfrm xmlns:a="http://schemas.openxmlformats.org/drawingml/2006/main">
          <a:off x="0" y="455772"/>
          <a:ext cx="172720" cy="121920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E6901F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0.13379</cdr:y>
    </cdr:from>
    <cdr:to>
      <cdr:x>0.01582</cdr:x>
      <cdr:y>0.1539</cdr:y>
    </cdr:to>
    <cdr:sp macro="" textlink="">
      <cdr:nvSpPr>
        <cdr:cNvPr id="8" name="Блок-схема: узел 7">
          <a:extLst xmlns:a="http://schemas.openxmlformats.org/drawingml/2006/main">
            <a:ext uri="{FF2B5EF4-FFF2-40B4-BE49-F238E27FC236}">
              <a16:creationId xmlns:a16="http://schemas.microsoft.com/office/drawing/2014/main" id="{9B0B3343-8CD6-AAB5-2E79-68A1B27CBA3B}"/>
            </a:ext>
          </a:extLst>
        </cdr:cNvPr>
        <cdr:cNvSpPr/>
      </cdr:nvSpPr>
      <cdr:spPr>
        <a:xfrm xmlns:a="http://schemas.openxmlformats.org/drawingml/2006/main">
          <a:off x="0" y="811372"/>
          <a:ext cx="182880" cy="121920"/>
        </a:xfrm>
        <a:prstGeom xmlns:a="http://schemas.openxmlformats.org/drawingml/2006/main" prst="flowChartConnector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9E250-0608-43B3-8494-0F62D9C135F4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1143000"/>
            <a:ext cx="5289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7A76F-0AFC-48C4-8039-F871B46D9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8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044" y="1237197"/>
            <a:ext cx="9720263" cy="2631887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044" y="3970580"/>
            <a:ext cx="9720263" cy="1825171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435412-3A90-1A6E-987D-EF5775AF5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"/>
            <a:ext cx="1296035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751" y="402483"/>
            <a:ext cx="2794575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1024" y="402483"/>
            <a:ext cx="8221722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2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2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4" y="1884670"/>
            <a:ext cx="11178302" cy="314461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274" y="5059034"/>
            <a:ext cx="11178302" cy="1653678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8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024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177" y="2012414"/>
            <a:ext cx="5508149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0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2" y="402483"/>
            <a:ext cx="11178302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2713" y="1853171"/>
            <a:ext cx="5482835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2713" y="2761381"/>
            <a:ext cx="548283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1177" y="1853171"/>
            <a:ext cx="5509837" cy="908210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1177" y="2761381"/>
            <a:ext cx="55098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3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03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4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9837" y="1088454"/>
            <a:ext cx="6561177" cy="5372269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5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13" y="503978"/>
            <a:ext cx="4180050" cy="1763924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9837" y="1088454"/>
            <a:ext cx="6561177" cy="5372269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2713" y="2267902"/>
            <a:ext cx="4180050" cy="4201570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ABFC-5BFB-4AFE-B711-D3051387ACB4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024" y="402483"/>
            <a:ext cx="11178302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024" y="2012414"/>
            <a:ext cx="11178302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024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ABFC-5BFB-4AFE-B711-D3051387ACB4}" type="datetimeFigureOut">
              <a:rPr lang="ru-RU" smtClean="0"/>
              <a:pPr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93116" y="7006699"/>
            <a:ext cx="437411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53247" y="7006699"/>
            <a:ext cx="291607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B9463-D7FA-411A-A3DF-6DA449D4167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8D59EE-42B6-33CD-3135-8A78D83C8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7" t="21111"/>
          <a:stretch/>
        </p:blipFill>
        <p:spPr>
          <a:xfrm>
            <a:off x="1" y="3"/>
            <a:ext cx="4293116" cy="75596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7CAF40-283B-9743-50AF-454B0D1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0" t="21111"/>
          <a:stretch/>
        </p:blipFill>
        <p:spPr>
          <a:xfrm>
            <a:off x="3668243" y="3"/>
            <a:ext cx="9292108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9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oboikovo-adm@yandex.ru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37251-864D-4573-AA34-5614E0427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9366" y="3380509"/>
            <a:ext cx="8603159" cy="25496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  <a:t>ОТЧЕТ ОБ ИСПОЛНЕНИИ БЮДЖЕТА</a:t>
            </a:r>
            <a:br>
              <a:rPr lang="ru-RU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Лобойковского сельского поселения </a:t>
            </a:r>
            <a:b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badi" panose="020B0604020104020204" pitchFamily="34" charset="0"/>
              </a:rPr>
              <a:t>за 2025год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224C3D-3443-4F2D-8A7E-41BFCA11F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7599" y="5930159"/>
            <a:ext cx="7134926" cy="1143008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4646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1CDFF6D-C1CA-0B6F-B0FE-2722DDED5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581108"/>
              </p:ext>
            </p:extLst>
          </p:nvPr>
        </p:nvGraphicFramePr>
        <p:xfrm>
          <a:off x="1462830" y="994394"/>
          <a:ext cx="1104488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37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8D8E48F-F63C-6A85-33FD-BCC2A4280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416851"/>
              </p:ext>
            </p:extLst>
          </p:nvPr>
        </p:nvGraphicFramePr>
        <p:xfrm>
          <a:off x="1537546" y="923775"/>
          <a:ext cx="10343072" cy="6012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910AFCA-ADDC-C570-0CF7-FCBC96432247}"/>
              </a:ext>
            </a:extLst>
          </p:cNvPr>
          <p:cNvSpPr txBox="1"/>
          <p:nvPr/>
        </p:nvSpPr>
        <p:spPr>
          <a:xfrm>
            <a:off x="10800887" y="2813413"/>
            <a:ext cx="2159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E6901F"/>
                </a:solidFill>
              </a:rPr>
              <a:t>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и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неналоговые </a:t>
            </a:r>
          </a:p>
          <a:p>
            <a:pPr algn="ctr"/>
            <a:r>
              <a:rPr lang="ru-RU" sz="1400" b="1" dirty="0">
                <a:solidFill>
                  <a:srgbClr val="E6901F"/>
                </a:solidFill>
              </a:rPr>
              <a:t>доходы</a:t>
            </a: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298D8256-02F6-61E4-7EB9-CFC45894435B}"/>
              </a:ext>
            </a:extLst>
          </p:cNvPr>
          <p:cNvSpPr/>
          <p:nvPr/>
        </p:nvSpPr>
        <p:spPr>
          <a:xfrm>
            <a:off x="10613314" y="4480738"/>
            <a:ext cx="396815" cy="1647051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AA3E6F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>
            <a:extLst>
              <a:ext uri="{FF2B5EF4-FFF2-40B4-BE49-F238E27FC236}">
                <a16:creationId xmlns:a16="http://schemas.microsoft.com/office/drawing/2014/main" id="{8BFCCAFD-4964-BE64-C5CF-A015B2BC4842}"/>
              </a:ext>
            </a:extLst>
          </p:cNvPr>
          <p:cNvSpPr/>
          <p:nvPr/>
        </p:nvSpPr>
        <p:spPr>
          <a:xfrm>
            <a:off x="10609434" y="1018129"/>
            <a:ext cx="399888" cy="3448799"/>
          </a:xfrm>
          <a:prstGeom prst="rightBrace">
            <a:avLst>
              <a:gd name="adj1" fmla="val 33653"/>
              <a:gd name="adj2" fmla="val 50495"/>
            </a:avLst>
          </a:prstGeom>
          <a:ln w="28575">
            <a:solidFill>
              <a:srgbClr val="E6901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4BEF0-5902-80E9-DF69-3AB8B0916C51}"/>
              </a:ext>
            </a:extLst>
          </p:cNvPr>
          <p:cNvSpPr txBox="1"/>
          <p:nvPr/>
        </p:nvSpPr>
        <p:spPr>
          <a:xfrm>
            <a:off x="10421897" y="5185250"/>
            <a:ext cx="276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AA3E6F"/>
                </a:solidFill>
              </a:rPr>
              <a:t>Безвозмездные </a:t>
            </a:r>
          </a:p>
          <a:p>
            <a:pPr algn="ctr"/>
            <a:r>
              <a:rPr lang="ru-RU" sz="1400" b="1" dirty="0">
                <a:solidFill>
                  <a:srgbClr val="AA3E6F"/>
                </a:solidFill>
              </a:rPr>
              <a:t>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15351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135260D-5E43-60CC-1A37-8A17BEC31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046861"/>
              </p:ext>
            </p:extLst>
          </p:nvPr>
        </p:nvGraphicFramePr>
        <p:xfrm>
          <a:off x="0" y="-944380"/>
          <a:ext cx="12646025" cy="825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85E8472-907B-7C13-23FA-349CC07CD3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949544"/>
              </p:ext>
            </p:extLst>
          </p:nvPr>
        </p:nvGraphicFramePr>
        <p:xfrm>
          <a:off x="406401" y="285750"/>
          <a:ext cx="11931650" cy="778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832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982EE6A-BA94-20B2-25CA-B6CF9FF2A7E7}"/>
              </a:ext>
            </a:extLst>
          </p:cNvPr>
          <p:cNvCxnSpPr>
            <a:cxnSpLocks/>
          </p:cNvCxnSpPr>
          <p:nvPr/>
        </p:nvCxnSpPr>
        <p:spPr>
          <a:xfrm>
            <a:off x="10480468" y="4534760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1ABFFBE-FC39-4F03-64F6-18DDBB2B2338}"/>
              </a:ext>
            </a:extLst>
          </p:cNvPr>
          <p:cNvCxnSpPr>
            <a:cxnSpLocks/>
          </p:cNvCxnSpPr>
          <p:nvPr/>
        </p:nvCxnSpPr>
        <p:spPr>
          <a:xfrm>
            <a:off x="9849938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A3AFDD3-5E87-9C24-CB79-28C448FEA313}"/>
              </a:ext>
            </a:extLst>
          </p:cNvPr>
          <p:cNvCxnSpPr>
            <a:cxnSpLocks/>
          </p:cNvCxnSpPr>
          <p:nvPr/>
        </p:nvCxnSpPr>
        <p:spPr>
          <a:xfrm>
            <a:off x="8654843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D60D4D8-97A8-CB53-6CD3-B5AFEAC28AF8}"/>
              </a:ext>
            </a:extLst>
          </p:cNvPr>
          <p:cNvCxnSpPr>
            <a:cxnSpLocks/>
          </p:cNvCxnSpPr>
          <p:nvPr/>
        </p:nvCxnSpPr>
        <p:spPr>
          <a:xfrm>
            <a:off x="9251743" y="4517262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E96A16-A814-1039-A68C-4C116A2CF54A}"/>
              </a:ext>
            </a:extLst>
          </p:cNvPr>
          <p:cNvCxnSpPr>
            <a:cxnSpLocks/>
          </p:cNvCxnSpPr>
          <p:nvPr/>
        </p:nvCxnSpPr>
        <p:spPr>
          <a:xfrm>
            <a:off x="7388460" y="4534761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FE4127C-2643-7588-D9F4-ABD80C210FF2}"/>
              </a:ext>
            </a:extLst>
          </p:cNvPr>
          <p:cNvCxnSpPr>
            <a:cxnSpLocks/>
          </p:cNvCxnSpPr>
          <p:nvPr/>
        </p:nvCxnSpPr>
        <p:spPr>
          <a:xfrm>
            <a:off x="7998060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A9B4E6A-5612-5DCF-FCE6-B3F3388EF8F4}"/>
              </a:ext>
            </a:extLst>
          </p:cNvPr>
          <p:cNvCxnSpPr>
            <a:cxnSpLocks/>
          </p:cNvCxnSpPr>
          <p:nvPr/>
        </p:nvCxnSpPr>
        <p:spPr>
          <a:xfrm>
            <a:off x="6140685" y="4517263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9F4AE24-65D4-4CA4-0F2D-9E381A099E5F}"/>
              </a:ext>
            </a:extLst>
          </p:cNvPr>
          <p:cNvCxnSpPr>
            <a:cxnSpLocks/>
          </p:cNvCxnSpPr>
          <p:nvPr/>
        </p:nvCxnSpPr>
        <p:spPr>
          <a:xfrm>
            <a:off x="6734899" y="4534761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0C10D3C-1CFD-C4FB-1A5F-46B0C45A026E}"/>
              </a:ext>
            </a:extLst>
          </p:cNvPr>
          <p:cNvCxnSpPr>
            <a:cxnSpLocks/>
          </p:cNvCxnSpPr>
          <p:nvPr/>
        </p:nvCxnSpPr>
        <p:spPr>
          <a:xfrm>
            <a:off x="42801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43144F5-4975-9382-293A-91DF04A2C4C2}"/>
              </a:ext>
            </a:extLst>
          </p:cNvPr>
          <p:cNvCxnSpPr>
            <a:cxnSpLocks/>
          </p:cNvCxnSpPr>
          <p:nvPr/>
        </p:nvCxnSpPr>
        <p:spPr>
          <a:xfrm>
            <a:off x="3022835" y="4517263"/>
            <a:ext cx="0" cy="416083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8F17A5-A93B-45D6-DA82-22E38724DA8E}"/>
              </a:ext>
            </a:extLst>
          </p:cNvPr>
          <p:cNvCxnSpPr>
            <a:cxnSpLocks/>
          </p:cNvCxnSpPr>
          <p:nvPr/>
        </p:nvCxnSpPr>
        <p:spPr>
          <a:xfrm>
            <a:off x="3686410" y="4674509"/>
            <a:ext cx="0" cy="996515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42699EB-1CB9-C62E-94E8-5625156A45B6}"/>
              </a:ext>
            </a:extLst>
          </p:cNvPr>
          <p:cNvCxnSpPr/>
          <p:nvPr/>
        </p:nvCxnSpPr>
        <p:spPr>
          <a:xfrm>
            <a:off x="2413235" y="4596763"/>
            <a:ext cx="0" cy="78103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174C9A-5E19-5695-DB19-CC5475B9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72" y="4187229"/>
            <a:ext cx="8647619" cy="48571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09F7B5F-C452-C50B-7A25-03CF5F3AA01B}"/>
              </a:ext>
            </a:extLst>
          </p:cNvPr>
          <p:cNvSpPr/>
          <p:nvPr/>
        </p:nvSpPr>
        <p:spPr>
          <a:xfrm>
            <a:off x="1393519" y="1427526"/>
            <a:ext cx="9636369" cy="76302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9302101-8128-1C0A-F46A-38CA14EF495C}"/>
              </a:ext>
            </a:extLst>
          </p:cNvPr>
          <p:cNvSpPr/>
          <p:nvPr/>
        </p:nvSpPr>
        <p:spPr>
          <a:xfrm>
            <a:off x="1393519" y="2350582"/>
            <a:ext cx="9636369" cy="1470915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indent="442913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   </a:t>
            </a:r>
            <a:endParaRPr lang="ru-RU" sz="12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B9BAEE-F1C0-7B6B-5AAE-952E660E2567}"/>
              </a:ext>
            </a:extLst>
          </p:cNvPr>
          <p:cNvSpPr/>
          <p:nvPr/>
        </p:nvSpPr>
        <p:spPr>
          <a:xfrm>
            <a:off x="1739817" y="5377793"/>
            <a:ext cx="1519310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dirty="0" err="1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ные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вопросы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32D72F7-1D49-2BF2-B4B0-D183885F7251}"/>
              </a:ext>
            </a:extLst>
          </p:cNvPr>
          <p:cNvSpPr/>
          <p:nvPr/>
        </p:nvSpPr>
        <p:spPr>
          <a:xfrm>
            <a:off x="252494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оборона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65E69E9-9B73-874D-A94D-9C1661DC2FBB}"/>
              </a:ext>
            </a:extLst>
          </p:cNvPr>
          <p:cNvSpPr/>
          <p:nvPr/>
        </p:nvSpPr>
        <p:spPr>
          <a:xfrm>
            <a:off x="3114537" y="5671024"/>
            <a:ext cx="151931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безопасность и правоохранительная деятельность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3C8F4C-4B31-57FB-7CC4-B6D9788798EB}"/>
              </a:ext>
            </a:extLst>
          </p:cNvPr>
          <p:cNvSpPr/>
          <p:nvPr/>
        </p:nvSpPr>
        <p:spPr>
          <a:xfrm>
            <a:off x="3810623" y="4920008"/>
            <a:ext cx="119169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 algn="just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Национальная экономика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9A467D6-EB6B-AD9C-E3FD-4FCF3E0BA34B}"/>
              </a:ext>
            </a:extLst>
          </p:cNvPr>
          <p:cNvSpPr/>
          <p:nvPr/>
        </p:nvSpPr>
        <p:spPr>
          <a:xfrm>
            <a:off x="4489256" y="5512413"/>
            <a:ext cx="1519310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Жилищно-коммунальное хозяйство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9641FE9-7A13-A5B6-5869-0AC09C664E09}"/>
              </a:ext>
            </a:extLst>
          </p:cNvPr>
          <p:cNvSpPr/>
          <p:nvPr/>
        </p:nvSpPr>
        <p:spPr>
          <a:xfrm>
            <a:off x="5086973" y="4920008"/>
            <a:ext cx="95376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Охрана окружающей среды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0DD58CB-4F17-7032-AF60-10AC5E71E32E}"/>
              </a:ext>
            </a:extLst>
          </p:cNvPr>
          <p:cNvSpPr/>
          <p:nvPr/>
        </p:nvSpPr>
        <p:spPr>
          <a:xfrm>
            <a:off x="5563857" y="5497826"/>
            <a:ext cx="1156824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Образование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8AC29F0-FBB1-4F5F-195D-D8ADE15674F6}"/>
              </a:ext>
            </a:extLst>
          </p:cNvPr>
          <p:cNvSpPr/>
          <p:nvPr/>
        </p:nvSpPr>
        <p:spPr>
          <a:xfrm>
            <a:off x="6254249" y="4936442"/>
            <a:ext cx="1156824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Культура, кинематография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B26ADCE-88BC-0393-E335-D438EF8E5DF9}"/>
              </a:ext>
            </a:extLst>
          </p:cNvPr>
          <p:cNvSpPr/>
          <p:nvPr/>
        </p:nvSpPr>
        <p:spPr>
          <a:xfrm>
            <a:off x="6720681" y="5497826"/>
            <a:ext cx="1424231" cy="240066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Здравоохранение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17CBDEB-54F7-B6B6-3E53-A57DF5EA7A82}"/>
              </a:ext>
            </a:extLst>
          </p:cNvPr>
          <p:cNvSpPr/>
          <p:nvPr/>
        </p:nvSpPr>
        <p:spPr>
          <a:xfrm>
            <a:off x="7538073" y="4933346"/>
            <a:ext cx="1036319" cy="387798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E0AB6D5-93FA-09DE-957E-AF2D0DF25FAA}"/>
              </a:ext>
            </a:extLst>
          </p:cNvPr>
          <p:cNvSpPr/>
          <p:nvPr/>
        </p:nvSpPr>
        <p:spPr>
          <a:xfrm>
            <a:off x="8144912" y="5497826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сорт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8ADF18C-E037-893C-F06B-653B7A4F0B53}"/>
              </a:ext>
            </a:extLst>
          </p:cNvPr>
          <p:cNvSpPr/>
          <p:nvPr/>
        </p:nvSpPr>
        <p:spPr>
          <a:xfrm>
            <a:off x="8803018" y="4904218"/>
            <a:ext cx="1036319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5C8A90E-DC32-D5B2-1AEE-7A47874F5CB5}"/>
              </a:ext>
            </a:extLst>
          </p:cNvPr>
          <p:cNvSpPr/>
          <p:nvPr/>
        </p:nvSpPr>
        <p:spPr>
          <a:xfrm>
            <a:off x="9344132" y="5502736"/>
            <a:ext cx="1261330" cy="683264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75E123B-3DD3-83E9-C3A2-68DD8A445A62}"/>
              </a:ext>
            </a:extLst>
          </p:cNvPr>
          <p:cNvSpPr/>
          <p:nvPr/>
        </p:nvSpPr>
        <p:spPr>
          <a:xfrm>
            <a:off x="10052892" y="4920166"/>
            <a:ext cx="1424231" cy="535531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6350" indent="-6350">
              <a:lnSpc>
                <a:spcPct val="80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  <a:endParaRPr lang="ru-RU" sz="900" dirty="0">
              <a:solidFill>
                <a:schemeClr val="tx2">
                  <a:lumMod val="7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AD6B625-F83A-5567-A58E-12BF0FF4AB41}"/>
              </a:ext>
            </a:extLst>
          </p:cNvPr>
          <p:cNvSpPr/>
          <p:nvPr/>
        </p:nvSpPr>
        <p:spPr>
          <a:xfrm>
            <a:off x="1282935" y="779930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A8003FC8-DC4C-DE77-9743-10349583C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260998"/>
              </p:ext>
            </p:extLst>
          </p:nvPr>
        </p:nvGraphicFramePr>
        <p:xfrm>
          <a:off x="1886540" y="1070503"/>
          <a:ext cx="95550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020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1618BD3A-78BA-B53C-7929-1BEB376FF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621935"/>
              </p:ext>
            </p:extLst>
          </p:nvPr>
        </p:nvGraphicFramePr>
        <p:xfrm>
          <a:off x="569383" y="447041"/>
          <a:ext cx="11870267" cy="687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989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18DB94-8C86-3B1A-908B-C159B50A8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606024"/>
              </p:ext>
            </p:extLst>
          </p:nvPr>
        </p:nvGraphicFramePr>
        <p:xfrm>
          <a:off x="3298823" y="697706"/>
          <a:ext cx="6362701" cy="497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2701">
                  <a:extLst>
                    <a:ext uri="{9D8B030D-6E8A-4147-A177-3AD203B41FA5}">
                      <a16:colId xmlns:a16="http://schemas.microsoft.com/office/drawing/2014/main" val="2916419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Исполнение бюджета Лобойковского сельского поселения по передаваемым иным межбюджетным трансфертам за 2025 год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5903804"/>
                  </a:ext>
                </a:extLst>
              </a:tr>
            </a:tbl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49008E7-45EF-ED3A-1E23-B655F0641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357843"/>
              </p:ext>
            </p:extLst>
          </p:nvPr>
        </p:nvGraphicFramePr>
        <p:xfrm>
          <a:off x="699446" y="1098708"/>
          <a:ext cx="11561457" cy="6064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6029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94DA1273-B063-16FA-ADC5-94B8D2E4C4CC}"/>
              </a:ext>
            </a:extLst>
          </p:cNvPr>
          <p:cNvSpPr/>
          <p:nvPr/>
        </p:nvSpPr>
        <p:spPr>
          <a:xfrm>
            <a:off x="1541731" y="1057352"/>
            <a:ext cx="1718850" cy="5881598"/>
          </a:xfrm>
          <a:prstGeom prst="flowChartAlternateProcess">
            <a:avLst/>
          </a:prstGeom>
          <a:noFill/>
          <a:ln w="28575">
            <a:solidFill>
              <a:srgbClr val="E6901F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13CF2C7B-0F7E-0CE5-7D5E-E6DFB485B6E7}"/>
              </a:ext>
            </a:extLst>
          </p:cNvPr>
          <p:cNvSpPr/>
          <p:nvPr/>
        </p:nvSpPr>
        <p:spPr>
          <a:xfrm>
            <a:off x="865887" y="1935068"/>
            <a:ext cx="3152956" cy="120032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id="{C0BB2F4C-261C-876C-C844-EBF01D5BBA84}"/>
              </a:ext>
            </a:extLst>
          </p:cNvPr>
          <p:cNvSpPr/>
          <p:nvPr/>
        </p:nvSpPr>
        <p:spPr>
          <a:xfrm>
            <a:off x="3124640" y="3069334"/>
            <a:ext cx="1216363" cy="286216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85E7E4-8B2B-7964-CA0F-36818C768386}"/>
              </a:ext>
            </a:extLst>
          </p:cNvPr>
          <p:cNvSpPr/>
          <p:nvPr/>
        </p:nvSpPr>
        <p:spPr>
          <a:xfrm>
            <a:off x="891155" y="584914"/>
            <a:ext cx="10394480" cy="492122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в 2024 г.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Лента: наклоненная вверх 6">
            <a:extLst>
              <a:ext uri="{FF2B5EF4-FFF2-40B4-BE49-F238E27FC236}">
                <a16:creationId xmlns:a16="http://schemas.microsoft.com/office/drawing/2014/main" id="{980019E4-7E4C-C2F3-6209-B1EDB5670D60}"/>
              </a:ext>
            </a:extLst>
          </p:cNvPr>
          <p:cNvSpPr/>
          <p:nvPr/>
        </p:nvSpPr>
        <p:spPr>
          <a:xfrm>
            <a:off x="1224476" y="1232709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0A537-4555-DFE7-C565-90478E9FF76D}"/>
              </a:ext>
            </a:extLst>
          </p:cNvPr>
          <p:cNvSpPr txBox="1"/>
          <p:nvPr/>
        </p:nvSpPr>
        <p:spPr>
          <a:xfrm>
            <a:off x="810789" y="1931835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80C400-9C79-10EA-BB50-F90C701BDC04}"/>
              </a:ext>
            </a:extLst>
          </p:cNvPr>
          <p:cNvSpPr txBox="1"/>
          <p:nvPr/>
        </p:nvSpPr>
        <p:spPr>
          <a:xfrm>
            <a:off x="3037385" y="3063425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87FC17-77DC-B571-83E2-9CBC510E05D0}"/>
              </a:ext>
            </a:extLst>
          </p:cNvPr>
          <p:cNvSpPr txBox="1"/>
          <p:nvPr/>
        </p:nvSpPr>
        <p:spPr>
          <a:xfrm>
            <a:off x="1505106" y="1200218"/>
            <a:ext cx="178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2024 план</a:t>
            </a:r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id="{BB624EF1-258D-1DC9-8083-E97057E0E48E}"/>
              </a:ext>
            </a:extLst>
          </p:cNvPr>
          <p:cNvSpPr/>
          <p:nvPr/>
        </p:nvSpPr>
        <p:spPr>
          <a:xfrm>
            <a:off x="5397567" y="1057352"/>
            <a:ext cx="1718850" cy="5881598"/>
          </a:xfrm>
          <a:prstGeom prst="flowChartAlternateProcess">
            <a:avLst/>
          </a:prstGeom>
          <a:noFill/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id="{828A0295-8E06-6778-8105-670D004777AB}"/>
              </a:ext>
            </a:extLst>
          </p:cNvPr>
          <p:cNvSpPr/>
          <p:nvPr/>
        </p:nvSpPr>
        <p:spPr>
          <a:xfrm>
            <a:off x="4721723" y="1935068"/>
            <a:ext cx="3152956" cy="1200329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F9DA4FA8-AFF9-19F8-8A46-74361A4E3CC5}"/>
              </a:ext>
            </a:extLst>
          </p:cNvPr>
          <p:cNvSpPr/>
          <p:nvPr/>
        </p:nvSpPr>
        <p:spPr>
          <a:xfrm>
            <a:off x="6980476" y="3069334"/>
            <a:ext cx="1216363" cy="286216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68C231-1C5C-1A3A-9DA6-D878AA2EAA21}"/>
              </a:ext>
            </a:extLst>
          </p:cNvPr>
          <p:cNvSpPr txBox="1"/>
          <p:nvPr/>
        </p:nvSpPr>
        <p:spPr>
          <a:xfrm>
            <a:off x="4666625" y="1943390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E252F8-A312-72B4-8D13-402A72595660}"/>
              </a:ext>
            </a:extLst>
          </p:cNvPr>
          <p:cNvSpPr txBox="1"/>
          <p:nvPr/>
        </p:nvSpPr>
        <p:spPr>
          <a:xfrm>
            <a:off x="6813441" y="3050248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22" name="Лента: наклоненная вверх 21">
            <a:extLst>
              <a:ext uri="{FF2B5EF4-FFF2-40B4-BE49-F238E27FC236}">
                <a16:creationId xmlns:a16="http://schemas.microsoft.com/office/drawing/2014/main" id="{F75896BC-F5F4-F16E-C33D-89BC24C8EFE7}"/>
              </a:ext>
            </a:extLst>
          </p:cNvPr>
          <p:cNvSpPr/>
          <p:nvPr/>
        </p:nvSpPr>
        <p:spPr>
          <a:xfrm>
            <a:off x="5114315" y="1241444"/>
            <a:ext cx="2371049" cy="535531"/>
          </a:xfrm>
          <a:prstGeom prst="ribbon2">
            <a:avLst>
              <a:gd name="adj1" fmla="val 16667"/>
              <a:gd name="adj2" fmla="val 6204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EC80AC-00C1-A7A0-3315-8677072880AB}"/>
              </a:ext>
            </a:extLst>
          </p:cNvPr>
          <p:cNvSpPr txBox="1"/>
          <p:nvPr/>
        </p:nvSpPr>
        <p:spPr>
          <a:xfrm>
            <a:off x="5378244" y="1190772"/>
            <a:ext cx="1882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2024 факт</a:t>
            </a:r>
          </a:p>
        </p:txBody>
      </p:sp>
      <p:sp>
        <p:nvSpPr>
          <p:cNvPr id="26" name="Блок-схема: альтернативный процесс 25">
            <a:extLst>
              <a:ext uri="{FF2B5EF4-FFF2-40B4-BE49-F238E27FC236}">
                <a16:creationId xmlns:a16="http://schemas.microsoft.com/office/drawing/2014/main" id="{971B1DF4-DA8C-1960-CAF9-01AB33288536}"/>
              </a:ext>
            </a:extLst>
          </p:cNvPr>
          <p:cNvSpPr/>
          <p:nvPr/>
        </p:nvSpPr>
        <p:spPr>
          <a:xfrm>
            <a:off x="865887" y="3677285"/>
            <a:ext cx="3152956" cy="1234648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>
            <a:extLst>
              <a:ext uri="{FF2B5EF4-FFF2-40B4-BE49-F238E27FC236}">
                <a16:creationId xmlns:a16="http://schemas.microsoft.com/office/drawing/2014/main" id="{EE586695-ECFF-DFDD-E2D9-13FB2361F12F}"/>
              </a:ext>
            </a:extLst>
          </p:cNvPr>
          <p:cNvSpPr/>
          <p:nvPr/>
        </p:nvSpPr>
        <p:spPr>
          <a:xfrm>
            <a:off x="3159146" y="4741932"/>
            <a:ext cx="1216363" cy="330314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5759607-F041-4FCE-27CC-988DF076E089}"/>
              </a:ext>
            </a:extLst>
          </p:cNvPr>
          <p:cNvSpPr/>
          <p:nvPr/>
        </p:nvSpPr>
        <p:spPr>
          <a:xfrm>
            <a:off x="4721723" y="3677285"/>
            <a:ext cx="3152956" cy="1208254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513BC783-B699-F8FC-D653-4FCDA6D1022F}"/>
              </a:ext>
            </a:extLst>
          </p:cNvPr>
          <p:cNvSpPr/>
          <p:nvPr/>
        </p:nvSpPr>
        <p:spPr>
          <a:xfrm>
            <a:off x="7014982" y="4741932"/>
            <a:ext cx="1216363" cy="330314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AA65C-7ACE-9334-5719-93E8814FE7C8}"/>
              </a:ext>
            </a:extLst>
          </p:cNvPr>
          <p:cNvSpPr txBox="1"/>
          <p:nvPr/>
        </p:nvSpPr>
        <p:spPr>
          <a:xfrm>
            <a:off x="4634260" y="3697544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2D8E0F-7283-025B-D1DC-15EC7EC88E97}"/>
              </a:ext>
            </a:extLst>
          </p:cNvPr>
          <p:cNvSpPr txBox="1"/>
          <p:nvPr/>
        </p:nvSpPr>
        <p:spPr>
          <a:xfrm>
            <a:off x="6965307" y="475779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38" name="Блок-схема: альтернативный процесс 37">
            <a:extLst>
              <a:ext uri="{FF2B5EF4-FFF2-40B4-BE49-F238E27FC236}">
                <a16:creationId xmlns:a16="http://schemas.microsoft.com/office/drawing/2014/main" id="{E19FC1DD-D42F-9F3E-7ED0-AB13B568F145}"/>
              </a:ext>
            </a:extLst>
          </p:cNvPr>
          <p:cNvSpPr/>
          <p:nvPr/>
        </p:nvSpPr>
        <p:spPr>
          <a:xfrm>
            <a:off x="891132" y="5469499"/>
            <a:ext cx="3152956" cy="1016789"/>
          </a:xfrm>
          <a:prstGeom prst="flowChartAlternate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альтернативный процесс 38">
            <a:extLst>
              <a:ext uri="{FF2B5EF4-FFF2-40B4-BE49-F238E27FC236}">
                <a16:creationId xmlns:a16="http://schemas.microsoft.com/office/drawing/2014/main" id="{BC02C68E-AB23-A412-0865-79BC0915D669}"/>
              </a:ext>
            </a:extLst>
          </p:cNvPr>
          <p:cNvSpPr/>
          <p:nvPr/>
        </p:nvSpPr>
        <p:spPr>
          <a:xfrm>
            <a:off x="3144895" y="6298466"/>
            <a:ext cx="1216363" cy="304121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4F9C74-305B-3656-C473-B8164292B625}"/>
              </a:ext>
            </a:extLst>
          </p:cNvPr>
          <p:cNvSpPr txBox="1"/>
          <p:nvPr/>
        </p:nvSpPr>
        <p:spPr>
          <a:xfrm>
            <a:off x="836034" y="5518063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8EF53A-A6F3-BEC7-49EE-E9996BB582EA}"/>
              </a:ext>
            </a:extLst>
          </p:cNvPr>
          <p:cNvSpPr txBox="1"/>
          <p:nvPr/>
        </p:nvSpPr>
        <p:spPr>
          <a:xfrm>
            <a:off x="3028448" y="6292122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42" name="Блок-схема: альтернативный процесс 41">
            <a:extLst>
              <a:ext uri="{FF2B5EF4-FFF2-40B4-BE49-F238E27FC236}">
                <a16:creationId xmlns:a16="http://schemas.microsoft.com/office/drawing/2014/main" id="{8206479B-15A6-7835-2BCC-5CD1B41CAE14}"/>
              </a:ext>
            </a:extLst>
          </p:cNvPr>
          <p:cNvSpPr/>
          <p:nvPr/>
        </p:nvSpPr>
        <p:spPr>
          <a:xfrm>
            <a:off x="4746968" y="5469500"/>
            <a:ext cx="3152956" cy="1016788"/>
          </a:xfrm>
          <a:prstGeom prst="flowChartAlternateProcess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альтернативный процесс 42">
            <a:extLst>
              <a:ext uri="{FF2B5EF4-FFF2-40B4-BE49-F238E27FC236}">
                <a16:creationId xmlns:a16="http://schemas.microsoft.com/office/drawing/2014/main" id="{6A18E4A8-9677-C9FC-72EC-02CBC5696705}"/>
              </a:ext>
            </a:extLst>
          </p:cNvPr>
          <p:cNvSpPr/>
          <p:nvPr/>
        </p:nvSpPr>
        <p:spPr>
          <a:xfrm>
            <a:off x="7000731" y="6298466"/>
            <a:ext cx="1216363" cy="304121"/>
          </a:xfrm>
          <a:prstGeom prst="flowChartAlternateProcess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03B0E-98DE-C6E5-46B8-E5D0C14BB142}"/>
              </a:ext>
            </a:extLst>
          </p:cNvPr>
          <p:cNvSpPr txBox="1"/>
          <p:nvPr/>
        </p:nvSpPr>
        <p:spPr>
          <a:xfrm>
            <a:off x="4688080" y="5536127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C2CBAE-00FB-8FA0-7797-359A5259EE70}"/>
              </a:ext>
            </a:extLst>
          </p:cNvPr>
          <p:cNvSpPr txBox="1"/>
          <p:nvPr/>
        </p:nvSpPr>
        <p:spPr>
          <a:xfrm>
            <a:off x="6887556" y="6288931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accent2">
                    <a:lumMod val="50000"/>
                  </a:schemeClr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7680CE2-3706-7665-3A97-AC5ADED269ED}"/>
              </a:ext>
            </a:extLst>
          </p:cNvPr>
          <p:cNvSpPr txBox="1"/>
          <p:nvPr/>
        </p:nvSpPr>
        <p:spPr>
          <a:xfrm>
            <a:off x="801958" y="3682308"/>
            <a:ext cx="3263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1200" dirty="0">
                <a:latin typeface="Akrobat" panose="00000600000000000000" pitchFamily="50" charset="-52"/>
              </a:rPr>
              <a:t>Программа «___________________»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452A79-9163-B361-CCF7-AB46601F5F6A}"/>
              </a:ext>
            </a:extLst>
          </p:cNvPr>
          <p:cNvSpPr txBox="1"/>
          <p:nvPr/>
        </p:nvSpPr>
        <p:spPr>
          <a:xfrm>
            <a:off x="3172458" y="4769856"/>
            <a:ext cx="14600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300" b="1" dirty="0" err="1">
                <a:solidFill>
                  <a:schemeClr val="bg1"/>
                </a:solidFill>
                <a:latin typeface="Akrobat" panose="00000600000000000000" pitchFamily="50" charset="-52"/>
              </a:rPr>
              <a:t>руб</a:t>
            </a:r>
            <a:endParaRPr lang="ru-RU" sz="13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757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854298-707F-6942-3C72-CC3925F6B126}"/>
              </a:ext>
            </a:extLst>
          </p:cNvPr>
          <p:cNvSpPr/>
          <p:nvPr/>
        </p:nvSpPr>
        <p:spPr>
          <a:xfrm>
            <a:off x="2892596" y="3098253"/>
            <a:ext cx="88009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Адрес:  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403380, Волгоградская обл., Даниловский р-н, с.Лобойково, ул. Еланская, д.9</a:t>
            </a: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Телефон: </a:t>
            </a:r>
            <a:r>
              <a:rPr lang="ru-RU" b="1" dirty="0">
                <a:solidFill>
                  <a:schemeClr val="bg1"/>
                </a:solidFill>
                <a:latin typeface="Open Sans"/>
              </a:rPr>
              <a:t>8-84461-5-67-55, 8-84461-5-67-83</a:t>
            </a:r>
          </a:p>
          <a:p>
            <a:pPr marL="896938" indent="-896938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Электронная почта: </a:t>
            </a:r>
            <a:r>
              <a:rPr lang="en-US" b="1" dirty="0">
                <a:solidFill>
                  <a:schemeClr val="bg1"/>
                </a:solidFill>
                <a:latin typeface="Open Sans"/>
                <a:hlinkClick r:id="rId3"/>
              </a:rPr>
              <a:t>Loboikovo-adm@yandex.ru</a:t>
            </a:r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endParaRPr lang="ru-RU" b="1" dirty="0">
              <a:solidFill>
                <a:schemeClr val="bg1"/>
              </a:solidFill>
              <a:latin typeface="Open Sans"/>
            </a:endParaRPr>
          </a:p>
          <a:p>
            <a:pPr marL="896938" indent="-896938"/>
            <a:r>
              <a:rPr lang="ru-RU" b="1" dirty="0">
                <a:solidFill>
                  <a:srgbClr val="C00000"/>
                </a:solidFill>
                <a:latin typeface="Open Sans"/>
              </a:rPr>
              <a:t>Официальный сайт: </a:t>
            </a:r>
            <a:r>
              <a:rPr lang="en-US" b="1" dirty="0">
                <a:solidFill>
                  <a:schemeClr val="bg1"/>
                </a:solidFill>
                <a:latin typeface="Open Sans"/>
              </a:rPr>
              <a:t>Loboikovo-adm.ru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896938" indent="-896938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C8DF83-3BD5-65C2-5DBF-B4085DD3A833}"/>
              </a:ext>
            </a:extLst>
          </p:cNvPr>
          <p:cNvSpPr/>
          <p:nvPr/>
        </p:nvSpPr>
        <p:spPr>
          <a:xfrm>
            <a:off x="1937344" y="1397406"/>
            <a:ext cx="921901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Лобойковское  сельское поселение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ea typeface="+mj-ea"/>
                <a:cs typeface="+mj-cs"/>
              </a:rPr>
              <a:t>Даниловского муниципального  района Волгоградской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13795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7205EA-0723-AFF4-D77E-DFABF98B45ED}"/>
              </a:ext>
            </a:extLst>
          </p:cNvPr>
          <p:cNvSpPr/>
          <p:nvPr/>
        </p:nvSpPr>
        <p:spPr>
          <a:xfrm>
            <a:off x="371476" y="1541812"/>
            <a:ext cx="11811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  <a:tab pos="11750675" algn="l"/>
              </a:tabLs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Каждое поселение имеет собственный бюджет (местный бюджет) и право на получение средств из федерального бюджета и средств из бюджета </a:t>
            </a:r>
            <a:r>
              <a:rPr lang="ru-RU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Волгоградской области 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соответствии с федеральными законами и законами Волгоградской области.</a:t>
            </a:r>
          </a:p>
          <a:p>
            <a:pPr marL="361950" indent="363538" algn="just" defTabSz="434975">
              <a:tabLst>
                <a:tab pos="10763250" algn="l"/>
                <a:tab pos="11210925" algn="l"/>
                <a:tab pos="11391900" algn="l"/>
              </a:tabLst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274F8B-8374-114C-15AB-2487AA05AAEC}"/>
              </a:ext>
            </a:extLst>
          </p:cNvPr>
          <p:cNvSpPr/>
          <p:nvPr/>
        </p:nvSpPr>
        <p:spPr>
          <a:xfrm>
            <a:off x="371475" y="670381"/>
            <a:ext cx="1217295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9B9170-A96D-670A-FEE1-849CE79CF41A}"/>
              </a:ext>
            </a:extLst>
          </p:cNvPr>
          <p:cNvSpPr/>
          <p:nvPr/>
        </p:nvSpPr>
        <p:spPr>
          <a:xfrm>
            <a:off x="371475" y="1173057"/>
            <a:ext cx="12172950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Лобойковского сельского поселения Даниловского мунипального района Волгоградской области!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BEE69D7-17A6-BD28-85D9-7A59821505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989686"/>
              </p:ext>
            </p:extLst>
          </p:nvPr>
        </p:nvGraphicFramePr>
        <p:xfrm>
          <a:off x="273729" y="2878913"/>
          <a:ext cx="4993870" cy="3812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7B2BDF-2835-4648-FF06-945364210A23}"/>
              </a:ext>
            </a:extLst>
          </p:cNvPr>
          <p:cNvSpPr/>
          <p:nvPr/>
        </p:nvSpPr>
        <p:spPr>
          <a:xfrm>
            <a:off x="5169852" y="2637437"/>
            <a:ext cx="701262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cs typeface="Times New Roman" pitchFamily="18" charset="0"/>
              </a:rPr>
              <a:t>Бюджет поселения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сельского поселения. </a:t>
            </a:r>
          </a:p>
          <a:p>
            <a:pPr indent="363538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itchFamily="18" charset="0"/>
            </a:endParaRPr>
          </a:p>
          <a:p>
            <a:pPr indent="363538" algn="just"/>
            <a:r>
              <a:rPr lang="ru-RU" b="1" dirty="0">
                <a:solidFill>
                  <a:srgbClr val="C00000"/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Бюджет для граждан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- документ, содержащий  основные положения решения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средств.</a:t>
            </a:r>
          </a:p>
          <a:p>
            <a:pPr indent="363538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ea typeface="Calibri" panose="020F0502020204030204" pitchFamily="34" charset="0"/>
                <a:cs typeface="Times New Roman" pitchFamily="18" charset="0"/>
              </a:rPr>
              <a:t>Граждане как налогоплательщики и потребители государственных и муниципальных услуг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каждого человека.</a:t>
            </a:r>
          </a:p>
          <a:p>
            <a:pPr indent="363538" algn="just"/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8EFABBE3-BCB4-11FC-0E63-D627501E2425}"/>
              </a:ext>
            </a:extLst>
          </p:cNvPr>
          <p:cNvSpPr/>
          <p:nvPr/>
        </p:nvSpPr>
        <p:spPr>
          <a:xfrm>
            <a:off x="2685041" y="3099956"/>
            <a:ext cx="370936" cy="369332"/>
          </a:xfrm>
          <a:prstGeom prst="mathPlus">
            <a:avLst/>
          </a:prstGeom>
          <a:solidFill>
            <a:srgbClr val="7030A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2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29CD80-6C8E-2A21-F5BE-10A10222883E}"/>
              </a:ext>
            </a:extLst>
          </p:cNvPr>
          <p:cNvSpPr/>
          <p:nvPr/>
        </p:nvSpPr>
        <p:spPr>
          <a:xfrm>
            <a:off x="1937491" y="4734695"/>
            <a:ext cx="9085367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выплачиваемые из бюджета денежные средства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496E6D-6266-B62F-0E44-72D20FC33064}"/>
              </a:ext>
            </a:extLst>
          </p:cNvPr>
          <p:cNvSpPr/>
          <p:nvPr/>
        </p:nvSpPr>
        <p:spPr>
          <a:xfrm>
            <a:off x="2349677" y="5570839"/>
            <a:ext cx="8673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 (публичные и гражданско-правовые) –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выплатить денежные средства из соответствующего бюджета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1507F7A-793C-57D6-C27D-B4498B23D9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676729"/>
              </p:ext>
            </p:extLst>
          </p:nvPr>
        </p:nvGraphicFramePr>
        <p:xfrm>
          <a:off x="2515593" y="2004288"/>
          <a:ext cx="7445373" cy="182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F16CFB-FA8E-FFDC-0869-1C115F9D029F}"/>
              </a:ext>
            </a:extLst>
          </p:cNvPr>
          <p:cNvSpPr txBox="1"/>
          <p:nvPr/>
        </p:nvSpPr>
        <p:spPr>
          <a:xfrm>
            <a:off x="3564469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6600">
                  <a:noFill/>
                  <a:prstDash val="solid"/>
                </a:ln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4D0E4-B137-367D-4AAB-D2DD77EE1688}"/>
              </a:ext>
            </a:extLst>
          </p:cNvPr>
          <p:cNvSpPr txBox="1"/>
          <p:nvPr/>
        </p:nvSpPr>
        <p:spPr>
          <a:xfrm>
            <a:off x="6519771" y="3759746"/>
            <a:ext cx="226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ПРОФИЦИТ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D49D18E-4702-36D1-3A2D-F7DF1DCAB737}"/>
              </a:ext>
            </a:extLst>
          </p:cNvPr>
          <p:cNvSpPr/>
          <p:nvPr/>
        </p:nvSpPr>
        <p:spPr>
          <a:xfrm>
            <a:off x="5391354" y="876525"/>
            <a:ext cx="4569612" cy="772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74C42D-D394-98B1-F249-F7D9DD03BC94}"/>
              </a:ext>
            </a:extLst>
          </p:cNvPr>
          <p:cNvSpPr/>
          <p:nvPr/>
        </p:nvSpPr>
        <p:spPr>
          <a:xfrm>
            <a:off x="4446408" y="103869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5924A8-1C60-96D5-A89A-94B9A5F0A489}"/>
              </a:ext>
            </a:extLst>
          </p:cNvPr>
          <p:cNvSpPr/>
          <p:nvPr/>
        </p:nvSpPr>
        <p:spPr>
          <a:xfrm>
            <a:off x="7077027" y="1072215"/>
            <a:ext cx="341028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Запланированные </a:t>
            </a:r>
          </a:p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</a:t>
            </a:r>
            <a:endParaRPr lang="ru-RU" sz="11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вно 9">
            <a:extLst>
              <a:ext uri="{FF2B5EF4-FFF2-40B4-BE49-F238E27FC236}">
                <a16:creationId xmlns:a16="http://schemas.microsoft.com/office/drawing/2014/main" id="{4587F6CA-DAF8-C059-ABF4-AB45FF275407}"/>
              </a:ext>
            </a:extLst>
          </p:cNvPr>
          <p:cNvSpPr/>
          <p:nvPr/>
        </p:nvSpPr>
        <p:spPr>
          <a:xfrm>
            <a:off x="7495424" y="1032327"/>
            <a:ext cx="444725" cy="387648"/>
          </a:xfrm>
          <a:prstGeom prst="mathEqual">
            <a:avLst>
              <a:gd name="adj1" fmla="val 12976"/>
              <a:gd name="adj2" fmla="val 1703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B0ABB5-BC90-AD47-2214-DE0603B55BDB}"/>
              </a:ext>
            </a:extLst>
          </p:cNvPr>
          <p:cNvSpPr/>
          <p:nvPr/>
        </p:nvSpPr>
        <p:spPr>
          <a:xfrm>
            <a:off x="9177748" y="1072215"/>
            <a:ext cx="2725149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возникает: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7DE0203-99C8-932A-E950-9BFCFCEBA73B}"/>
              </a:ext>
            </a:extLst>
          </p:cNvPr>
          <p:cNvSpPr/>
          <p:nvPr/>
        </p:nvSpPr>
        <p:spPr>
          <a:xfrm>
            <a:off x="1684863" y="1032327"/>
            <a:ext cx="3789744" cy="317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нарушается равенство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DF6C813-198B-813F-9B0F-501DBB9E6222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2880B-3A10-A529-A089-EBFBB6638119}"/>
              </a:ext>
            </a:extLst>
          </p:cNvPr>
          <p:cNvSpPr txBox="1"/>
          <p:nvPr/>
        </p:nvSpPr>
        <p:spPr>
          <a:xfrm>
            <a:off x="5842709" y="1187737"/>
            <a:ext cx="1535269" cy="7357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AA3E6F"/>
                </a:solidFill>
                <a:latin typeface="Extrabold" panose="00000900000000000000" pitchFamily="50" charset="0"/>
              </a:rPr>
              <a:t>2025</a:t>
            </a:r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01EC2815-05E0-AFA8-0A49-3994C0856CF1}"/>
              </a:ext>
            </a:extLst>
          </p:cNvPr>
          <p:cNvSpPr/>
          <p:nvPr/>
        </p:nvSpPr>
        <p:spPr>
          <a:xfrm>
            <a:off x="6263977" y="32751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2E557C3-F8DE-A642-61B4-8BDE8A38EEF3}"/>
              </a:ext>
            </a:extLst>
          </p:cNvPr>
          <p:cNvSpPr/>
          <p:nvPr/>
        </p:nvSpPr>
        <p:spPr>
          <a:xfrm>
            <a:off x="4468016" y="27981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16894F-1B2B-388D-3D82-E3C5ED474A16}"/>
              </a:ext>
            </a:extLst>
          </p:cNvPr>
          <p:cNvSpPr txBox="1"/>
          <p:nvPr/>
        </p:nvSpPr>
        <p:spPr>
          <a:xfrm>
            <a:off x="4743450" y="2788580"/>
            <a:ext cx="33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217509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руб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F4C8C406-EBFC-042C-7D20-2CB4645E5485}"/>
              </a:ext>
            </a:extLst>
          </p:cNvPr>
          <p:cNvSpPr/>
          <p:nvPr/>
        </p:nvSpPr>
        <p:spPr>
          <a:xfrm>
            <a:off x="4372122" y="1893256"/>
            <a:ext cx="1668568" cy="830486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485FDFD6-44B7-DB87-5F06-40D74AA0F8DB}"/>
              </a:ext>
            </a:extLst>
          </p:cNvPr>
          <p:cNvSpPr/>
          <p:nvPr/>
        </p:nvSpPr>
        <p:spPr>
          <a:xfrm rot="247143">
            <a:off x="6910375" y="1875222"/>
            <a:ext cx="1687281" cy="826630"/>
          </a:xfrm>
          <a:prstGeom prst="flowChartAlternateProcess">
            <a:avLst/>
          </a:prstGeom>
          <a:solidFill>
            <a:srgbClr val="AA3E6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DF1EA7-F278-B358-880C-5FEF9445910B}"/>
              </a:ext>
            </a:extLst>
          </p:cNvPr>
          <p:cNvSpPr txBox="1"/>
          <p:nvPr/>
        </p:nvSpPr>
        <p:spPr>
          <a:xfrm>
            <a:off x="4395500" y="1956588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6282101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755740-2056-F8C9-0560-672150FB82FD}"/>
              </a:ext>
            </a:extLst>
          </p:cNvPr>
          <p:cNvSpPr txBox="1"/>
          <p:nvPr/>
        </p:nvSpPr>
        <p:spPr>
          <a:xfrm>
            <a:off x="6972939" y="1968434"/>
            <a:ext cx="1681200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6499610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Равно 33">
            <a:extLst>
              <a:ext uri="{FF2B5EF4-FFF2-40B4-BE49-F238E27FC236}">
                <a16:creationId xmlns:a16="http://schemas.microsoft.com/office/drawing/2014/main" id="{8538AF46-BAE6-DE10-E54A-D6A746DC86FF}"/>
              </a:ext>
            </a:extLst>
          </p:cNvPr>
          <p:cNvSpPr/>
          <p:nvPr/>
        </p:nvSpPr>
        <p:spPr>
          <a:xfrm>
            <a:off x="6266306" y="21058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AA3E6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D5D7761-F950-963F-CF6E-F999B8D23CF8}"/>
              </a:ext>
            </a:extLst>
          </p:cNvPr>
          <p:cNvSpPr/>
          <p:nvPr/>
        </p:nvSpPr>
        <p:spPr>
          <a:xfrm>
            <a:off x="2057866" y="645526"/>
            <a:ext cx="964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latin typeface="Akrobat" panose="000006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 сельское поселение Даниловского муниципального района Волгоградской области</a:t>
            </a:r>
            <a:endParaRPr lang="ru-RU" sz="1200" b="1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Равнобедренный треугольник 36">
            <a:extLst>
              <a:ext uri="{FF2B5EF4-FFF2-40B4-BE49-F238E27FC236}">
                <a16:creationId xmlns:a16="http://schemas.microsoft.com/office/drawing/2014/main" id="{0855F53B-B5B8-DE74-950D-AAA1AF3625E4}"/>
              </a:ext>
            </a:extLst>
          </p:cNvPr>
          <p:cNvSpPr/>
          <p:nvPr/>
        </p:nvSpPr>
        <p:spPr>
          <a:xfrm>
            <a:off x="3749377" y="6208805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A5CD2B-FD31-6483-9D42-23B3BBAE90D2}"/>
              </a:ext>
            </a:extLst>
          </p:cNvPr>
          <p:cNvSpPr/>
          <p:nvPr/>
        </p:nvSpPr>
        <p:spPr>
          <a:xfrm>
            <a:off x="1953416" y="5731835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D2B54-CC45-0AFF-D5FC-2C8A2A664C96}"/>
              </a:ext>
            </a:extLst>
          </p:cNvPr>
          <p:cNvSpPr txBox="1"/>
          <p:nvPr/>
        </p:nvSpPr>
        <p:spPr>
          <a:xfrm>
            <a:off x="2228850" y="5722280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</a:t>
            </a:r>
            <a:r>
              <a:rPr lang="ru-RU" dirty="0">
                <a:solidFill>
                  <a:srgbClr val="B85646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0,00</a:t>
            </a:r>
          </a:p>
        </p:txBody>
      </p:sp>
      <p:sp>
        <p:nvSpPr>
          <p:cNvPr id="40" name="Блок-схема: альтернативный процесс 39">
            <a:extLst>
              <a:ext uri="{FF2B5EF4-FFF2-40B4-BE49-F238E27FC236}">
                <a16:creationId xmlns:a16="http://schemas.microsoft.com/office/drawing/2014/main" id="{87B3A452-BCC2-DBD8-28FF-B148804CFC22}"/>
              </a:ext>
            </a:extLst>
          </p:cNvPr>
          <p:cNvSpPr/>
          <p:nvPr/>
        </p:nvSpPr>
        <p:spPr>
          <a:xfrm>
            <a:off x="1857522" y="4826956"/>
            <a:ext cx="1668568" cy="830486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альтернативный процесс 40">
            <a:extLst>
              <a:ext uri="{FF2B5EF4-FFF2-40B4-BE49-F238E27FC236}">
                <a16:creationId xmlns:a16="http://schemas.microsoft.com/office/drawing/2014/main" id="{C7F9EB22-E18A-93C2-66C4-5342E6E24469}"/>
              </a:ext>
            </a:extLst>
          </p:cNvPr>
          <p:cNvSpPr/>
          <p:nvPr/>
        </p:nvSpPr>
        <p:spPr>
          <a:xfrm rot="247143">
            <a:off x="4395775" y="4808922"/>
            <a:ext cx="1687281" cy="826630"/>
          </a:xfrm>
          <a:prstGeom prst="flowChartAlternateProcess">
            <a:avLst/>
          </a:prstGeom>
          <a:solidFill>
            <a:srgbClr val="B8564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531AE2C-B760-256F-0B81-FCD9312E4AD7}"/>
              </a:ext>
            </a:extLst>
          </p:cNvPr>
          <p:cNvSpPr txBox="1"/>
          <p:nvPr/>
        </p:nvSpPr>
        <p:spPr>
          <a:xfrm>
            <a:off x="1789468" y="4893902"/>
            <a:ext cx="162181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  <a:p>
            <a:pPr algn="ctr"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9E31C4-DFF4-7B2B-AC26-4053A2180DB7}"/>
              </a:ext>
            </a:extLst>
          </p:cNvPr>
          <p:cNvSpPr txBox="1"/>
          <p:nvPr/>
        </p:nvSpPr>
        <p:spPr>
          <a:xfrm rot="281147">
            <a:off x="4457325" y="4883285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Равно 43">
            <a:extLst>
              <a:ext uri="{FF2B5EF4-FFF2-40B4-BE49-F238E27FC236}">
                <a16:creationId xmlns:a16="http://schemas.microsoft.com/office/drawing/2014/main" id="{408C822B-787D-D2BD-1FF1-8667E404D982}"/>
              </a:ext>
            </a:extLst>
          </p:cNvPr>
          <p:cNvSpPr/>
          <p:nvPr/>
        </p:nvSpPr>
        <p:spPr>
          <a:xfrm>
            <a:off x="3751706" y="5039535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B8564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DBDFFAE7-D53D-A1C2-6811-C4ADECB3C34A}"/>
              </a:ext>
            </a:extLst>
          </p:cNvPr>
          <p:cNvSpPr/>
          <p:nvPr/>
        </p:nvSpPr>
        <p:spPr>
          <a:xfrm>
            <a:off x="8924422" y="6218360"/>
            <a:ext cx="358603" cy="44348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932A91F-0B7C-AB64-1610-E0412F09C5BF}"/>
              </a:ext>
            </a:extLst>
          </p:cNvPr>
          <p:cNvSpPr/>
          <p:nvPr/>
        </p:nvSpPr>
        <p:spPr>
          <a:xfrm>
            <a:off x="7128461" y="5741390"/>
            <a:ext cx="3961298" cy="4025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C3F7E7F-2449-49EA-A025-FCEF44AF7A37}"/>
              </a:ext>
            </a:extLst>
          </p:cNvPr>
          <p:cNvSpPr txBox="1"/>
          <p:nvPr/>
        </p:nvSpPr>
        <p:spPr>
          <a:xfrm>
            <a:off x="7403895" y="5731835"/>
            <a:ext cx="3399658" cy="38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Дефицит 0,00</a:t>
            </a:r>
          </a:p>
        </p:txBody>
      </p:sp>
      <p:sp>
        <p:nvSpPr>
          <p:cNvPr id="49" name="Блок-схема: альтернативный процесс 48">
            <a:extLst>
              <a:ext uri="{FF2B5EF4-FFF2-40B4-BE49-F238E27FC236}">
                <a16:creationId xmlns:a16="http://schemas.microsoft.com/office/drawing/2014/main" id="{FCABADB5-FDFB-34D9-8ADC-69F1D3E1982A}"/>
              </a:ext>
            </a:extLst>
          </p:cNvPr>
          <p:cNvSpPr/>
          <p:nvPr/>
        </p:nvSpPr>
        <p:spPr>
          <a:xfrm>
            <a:off x="7032567" y="4836511"/>
            <a:ext cx="1668568" cy="83048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50" name="Блок-схема: альтернативный процесс 49">
            <a:extLst>
              <a:ext uri="{FF2B5EF4-FFF2-40B4-BE49-F238E27FC236}">
                <a16:creationId xmlns:a16="http://schemas.microsoft.com/office/drawing/2014/main" id="{A4191B70-DC6D-8CCD-7436-223805037C0C}"/>
              </a:ext>
            </a:extLst>
          </p:cNvPr>
          <p:cNvSpPr/>
          <p:nvPr/>
        </p:nvSpPr>
        <p:spPr>
          <a:xfrm rot="247143">
            <a:off x="9570820" y="4818477"/>
            <a:ext cx="1687281" cy="82663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19D26E-85A7-D9AE-2B05-2AAD391DFA5E}"/>
              </a:ext>
            </a:extLst>
          </p:cNvPr>
          <p:cNvSpPr txBox="1"/>
          <p:nvPr/>
        </p:nvSpPr>
        <p:spPr>
          <a:xfrm>
            <a:off x="7055945" y="4954707"/>
            <a:ext cx="162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587F04-2170-4F6A-58D0-F6A738B6A694}"/>
              </a:ext>
            </a:extLst>
          </p:cNvPr>
          <p:cNvSpPr txBox="1"/>
          <p:nvPr/>
        </p:nvSpPr>
        <p:spPr>
          <a:xfrm rot="281147">
            <a:off x="9632370" y="4929416"/>
            <a:ext cx="1619925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</a:t>
            </a:r>
          </a:p>
          <a:p>
            <a:pPr algn="ctr">
              <a:spcAft>
                <a:spcPts val="600"/>
              </a:spcAft>
            </a:pP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Равно 52">
            <a:extLst>
              <a:ext uri="{FF2B5EF4-FFF2-40B4-BE49-F238E27FC236}">
                <a16:creationId xmlns:a16="http://schemas.microsoft.com/office/drawing/2014/main" id="{00BD9B60-6D89-09B3-59AD-A683DCE3579E}"/>
              </a:ext>
            </a:extLst>
          </p:cNvPr>
          <p:cNvSpPr/>
          <p:nvPr/>
        </p:nvSpPr>
        <p:spPr>
          <a:xfrm>
            <a:off x="8926751" y="5049090"/>
            <a:ext cx="478871" cy="342200"/>
          </a:xfrm>
          <a:prstGeom prst="mathEqual">
            <a:avLst>
              <a:gd name="adj1" fmla="val 23520"/>
              <a:gd name="adj2" fmla="val 19474"/>
            </a:avLst>
          </a:prstGeom>
          <a:solidFill>
            <a:srgbClr val="E6901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6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7DAE98A-A786-B204-E013-F7839150B6A3}"/>
              </a:ext>
            </a:extLst>
          </p:cNvPr>
          <p:cNvSpPr/>
          <p:nvPr/>
        </p:nvSpPr>
        <p:spPr>
          <a:xfrm>
            <a:off x="1974553" y="1157484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8BF11-25AF-2CE8-EE40-59563728DF80}"/>
              </a:ext>
            </a:extLst>
          </p:cNvPr>
          <p:cNvSpPr txBox="1"/>
          <p:nvPr/>
        </p:nvSpPr>
        <p:spPr>
          <a:xfrm>
            <a:off x="2129828" y="1220925"/>
            <a:ext cx="31831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Согласование материалов для составления бюджета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проекта решения о бюджете </a:t>
            </a:r>
          </a:p>
          <a:p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B8C465E-AB9A-6294-9568-6C7FDC1B1E98}"/>
              </a:ext>
            </a:extLst>
          </p:cNvPr>
          <p:cNvSpPr/>
          <p:nvPr/>
        </p:nvSpPr>
        <p:spPr>
          <a:xfrm>
            <a:off x="7636348" y="1157484"/>
            <a:ext cx="3548329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C42561-6858-93C8-49E7-82AB8CCEBD4D}"/>
              </a:ext>
            </a:extLst>
          </p:cNvPr>
          <p:cNvSpPr txBox="1"/>
          <p:nvPr/>
        </p:nvSpPr>
        <p:spPr>
          <a:xfrm>
            <a:off x="7889402" y="1237639"/>
            <a:ext cx="32952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Рассмотрение проекта решения о бюджете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Утверждение проекта решения о бюджете.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Подписание решения о бюджете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A9FA29D-BB3F-18BC-A45E-07808C063830}"/>
              </a:ext>
            </a:extLst>
          </p:cNvPr>
          <p:cNvSpPr/>
          <p:nvPr/>
        </p:nvSpPr>
        <p:spPr>
          <a:xfrm>
            <a:off x="7659359" y="4399458"/>
            <a:ext cx="3525317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7DDBFA-172C-3E1E-581A-818F7AF6BD2F}"/>
              </a:ext>
            </a:extLst>
          </p:cNvPr>
          <p:cNvSpPr txBox="1"/>
          <p:nvPr/>
        </p:nvSpPr>
        <p:spPr>
          <a:xfrm>
            <a:off x="7900899" y="4937593"/>
            <a:ext cx="355408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Подготовка документов для исполнения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krobat" panose="00000600000000000000" pitchFamily="50" charset="-52"/>
              </a:rPr>
              <a:t>Исполнение бюджета</a:t>
            </a:r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B5B2BE9-A22B-E952-8695-8AF16C5A9F8B}"/>
              </a:ext>
            </a:extLst>
          </p:cNvPr>
          <p:cNvSpPr/>
          <p:nvPr/>
        </p:nvSpPr>
        <p:spPr>
          <a:xfrm>
            <a:off x="1971683" y="4409537"/>
            <a:ext cx="3554083" cy="2104845"/>
          </a:xfrm>
          <a:prstGeom prst="roundRect">
            <a:avLst/>
          </a:prstGeom>
          <a:noFill/>
          <a:ln>
            <a:solidFill>
              <a:srgbClr val="CA1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9CA498-A61E-AD67-C0DC-CBD70B022C75}"/>
              </a:ext>
            </a:extLst>
          </p:cNvPr>
          <p:cNvSpPr txBox="1"/>
          <p:nvPr/>
        </p:nvSpPr>
        <p:spPr>
          <a:xfrm>
            <a:off x="1971684" y="4472978"/>
            <a:ext cx="3692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Подготовка бюджетной отчётности       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Рассмотрение и согласование бюджетной отчетности об исполнении бюджета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Akrobat" panose="00000600000000000000" pitchFamily="50" charset="-52"/>
              </a:rPr>
              <a:t>Утверждение бюджетной отчётности об исполнении бюджета.</a:t>
            </a:r>
            <a:endParaRPr lang="ru-RU" sz="1600" dirty="0"/>
          </a:p>
        </p:txBody>
      </p:sp>
      <p:sp>
        <p:nvSpPr>
          <p:cNvPr id="16" name="Блок-схема: ИЛИ 15">
            <a:extLst>
              <a:ext uri="{FF2B5EF4-FFF2-40B4-BE49-F238E27FC236}">
                <a16:creationId xmlns:a16="http://schemas.microsoft.com/office/drawing/2014/main" id="{8E29A26E-A1E9-8CEC-6918-0DCA7B0E4FF0}"/>
              </a:ext>
            </a:extLst>
          </p:cNvPr>
          <p:cNvSpPr/>
          <p:nvPr/>
        </p:nvSpPr>
        <p:spPr>
          <a:xfrm>
            <a:off x="4940586" y="2246433"/>
            <a:ext cx="3329796" cy="3329796"/>
          </a:xfrm>
          <a:prstGeom prst="flowChartOr">
            <a:avLst/>
          </a:prstGeom>
          <a:solidFill>
            <a:srgbClr val="AA3E6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636216D-AC99-BBAB-9AA5-63E3568AE3F7}"/>
              </a:ext>
            </a:extLst>
          </p:cNvPr>
          <p:cNvSpPr/>
          <p:nvPr/>
        </p:nvSpPr>
        <p:spPr>
          <a:xfrm>
            <a:off x="6516369" y="1711877"/>
            <a:ext cx="178283" cy="4502989"/>
          </a:xfrm>
          <a:prstGeom prst="rect">
            <a:avLst/>
          </a:prstGeom>
          <a:solidFill>
            <a:srgbClr val="FBE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FFD650B-CEC9-B113-A52D-37F167C28EB9}"/>
              </a:ext>
            </a:extLst>
          </p:cNvPr>
          <p:cNvSpPr/>
          <p:nvPr/>
        </p:nvSpPr>
        <p:spPr>
          <a:xfrm rot="5400000">
            <a:off x="6533989" y="1684041"/>
            <a:ext cx="143041" cy="4502989"/>
          </a:xfrm>
          <a:prstGeom prst="rect">
            <a:avLst/>
          </a:prstGeom>
          <a:solidFill>
            <a:srgbClr val="F8D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76840-BB8C-2254-DE1A-E0A1BF17A4B5}"/>
              </a:ext>
            </a:extLst>
          </p:cNvPr>
          <p:cNvSpPr txBox="1"/>
          <p:nvPr/>
        </p:nvSpPr>
        <p:spPr>
          <a:xfrm>
            <a:off x="4962886" y="3141510"/>
            <a:ext cx="161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СОСТАВЛЕНИЕ</a:t>
            </a:r>
            <a:endParaRPr lang="ru-RU" sz="2000" b="1" dirty="0">
              <a:solidFill>
                <a:schemeClr val="bg1"/>
              </a:solidFill>
              <a:latin typeface="Akrobat" panose="00000600000000000000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03A0E-41D5-FB54-324D-8DA792510A0D}"/>
              </a:ext>
            </a:extLst>
          </p:cNvPr>
          <p:cNvSpPr txBox="1"/>
          <p:nvPr/>
        </p:nvSpPr>
        <p:spPr>
          <a:xfrm>
            <a:off x="6651517" y="3170768"/>
            <a:ext cx="16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УТВЕРЖДЕНИЕ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97608-A5D4-2B02-03D7-5E51A2335F2A}"/>
              </a:ext>
            </a:extLst>
          </p:cNvPr>
          <p:cNvSpPr txBox="1"/>
          <p:nvPr/>
        </p:nvSpPr>
        <p:spPr>
          <a:xfrm>
            <a:off x="6553379" y="4007056"/>
            <a:ext cx="1858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ИСПОЛНЕНИЕ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F7E58F-8EF1-0BBE-2E29-671B21068A53}"/>
              </a:ext>
            </a:extLst>
          </p:cNvPr>
          <p:cNvSpPr txBox="1"/>
          <p:nvPr/>
        </p:nvSpPr>
        <p:spPr>
          <a:xfrm>
            <a:off x="4932672" y="4007056"/>
            <a:ext cx="169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krobat" panose="00000600000000000000" pitchFamily="50" charset="-52"/>
              </a:rPr>
              <a:t>ОТЧЕТНОСТЬ</a:t>
            </a:r>
          </a:p>
        </p:txBody>
      </p:sp>
      <p:sp>
        <p:nvSpPr>
          <p:cNvPr id="23" name="Стрелка: изогнутая вниз 22">
            <a:extLst>
              <a:ext uri="{FF2B5EF4-FFF2-40B4-BE49-F238E27FC236}">
                <a16:creationId xmlns:a16="http://schemas.microsoft.com/office/drawing/2014/main" id="{7985A218-5F9B-8BC5-78A1-60BF6BB4C25C}"/>
              </a:ext>
            </a:extLst>
          </p:cNvPr>
          <p:cNvSpPr/>
          <p:nvPr/>
        </p:nvSpPr>
        <p:spPr>
          <a:xfrm>
            <a:off x="5658020" y="149015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изогнутая вниз 23">
            <a:extLst>
              <a:ext uri="{FF2B5EF4-FFF2-40B4-BE49-F238E27FC236}">
                <a16:creationId xmlns:a16="http://schemas.microsoft.com/office/drawing/2014/main" id="{2F73C5F4-F118-41EF-F9AC-0BD0B3AE3307}"/>
              </a:ext>
            </a:extLst>
          </p:cNvPr>
          <p:cNvSpPr/>
          <p:nvPr/>
        </p:nvSpPr>
        <p:spPr>
          <a:xfrm rot="10800000">
            <a:off x="5623538" y="5814877"/>
            <a:ext cx="1897799" cy="472437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изогнутая вниз 24">
            <a:extLst>
              <a:ext uri="{FF2B5EF4-FFF2-40B4-BE49-F238E27FC236}">
                <a16:creationId xmlns:a16="http://schemas.microsoft.com/office/drawing/2014/main" id="{1E15627C-283E-8738-2885-7474C3FBCBBB}"/>
              </a:ext>
            </a:extLst>
          </p:cNvPr>
          <p:cNvSpPr/>
          <p:nvPr/>
        </p:nvSpPr>
        <p:spPr>
          <a:xfrm rot="5400000">
            <a:off x="8195268" y="3663849"/>
            <a:ext cx="914078" cy="372779"/>
          </a:xfrm>
          <a:prstGeom prst="curvedDownArrow">
            <a:avLst>
              <a:gd name="adj1" fmla="val 28325"/>
              <a:gd name="adj2" fmla="val 61175"/>
              <a:gd name="adj3" fmla="val 42474"/>
            </a:avLst>
          </a:prstGeom>
          <a:solidFill>
            <a:srgbClr val="AA3E6F"/>
          </a:solidFill>
          <a:ln>
            <a:solidFill>
              <a:srgbClr val="AA3E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6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2192B5-75D3-3ABD-2AB0-17A7C23AA84A}"/>
              </a:ext>
            </a:extLst>
          </p:cNvPr>
          <p:cNvSpPr/>
          <p:nvPr/>
        </p:nvSpPr>
        <p:spPr>
          <a:xfrm>
            <a:off x="1781782" y="2096031"/>
            <a:ext cx="9794871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Площадь сельского поселения –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17862 га.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Население –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667 человек. </a:t>
            </a:r>
          </a:p>
          <a:p>
            <a:pPr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В состав Лобойковского сельского поселения  входят 2 населенных пункта: </a:t>
            </a:r>
          </a:p>
          <a:p>
            <a:pPr marL="11113" indent="346075" algn="just"/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 Лобойково </a:t>
            </a:r>
          </a:p>
          <a:p>
            <a:pPr marL="11113" indent="346075" algn="just"/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Х. Каменночерновский</a:t>
            </a:r>
          </a:p>
          <a:p>
            <a:pPr marL="11113" indent="346075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krobat" panose="00000600000000000000" pitchFamily="50" charset="-52"/>
                <a:cs typeface="Times New Roman" pitchFamily="18" charset="0"/>
              </a:rPr>
              <a:t>Административным центром Поселения является </a:t>
            </a:r>
            <a:r>
              <a:rPr lang="ru-RU" b="1" dirty="0">
                <a:solidFill>
                  <a:srgbClr val="7030A0"/>
                </a:solidFill>
                <a:latin typeface="Akrobat" panose="00000600000000000000" pitchFamily="50" charset="-52"/>
                <a:cs typeface="Times New Roman" pitchFamily="18" charset="0"/>
              </a:rPr>
              <a:t>с.Лобойково</a:t>
            </a:r>
            <a:endParaRPr lang="ru-RU" dirty="0">
              <a:solidFill>
                <a:srgbClr val="7030A0"/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11430" indent="-285750" algn="just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krobat" panose="00000600000000000000" pitchFamily="50" charset="-52"/>
              <a:cs typeface="Times New Roman" pitchFamily="18" charset="0"/>
            </a:endParaRPr>
          </a:p>
          <a:p>
            <a:pPr marL="266700" indent="-173038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100" dirty="0">
              <a:effectLst/>
              <a:latin typeface="Akrobat" panose="000006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9DA222E-BFF4-4597-E738-8C72402BE35A}"/>
              </a:ext>
            </a:extLst>
          </p:cNvPr>
          <p:cNvSpPr/>
          <p:nvPr/>
        </p:nvSpPr>
        <p:spPr>
          <a:xfrm>
            <a:off x="1481978" y="943507"/>
            <a:ext cx="10394480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АДМИНИСТРАТИВНО-ТЕРРИТОРИАЛЬНОЕ ДЕЛЕНИЕ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E386FE0-7389-FAF6-9F8F-B7C5367A7CD6}"/>
              </a:ext>
            </a:extLst>
          </p:cNvPr>
          <p:cNvSpPr/>
          <p:nvPr/>
        </p:nvSpPr>
        <p:spPr>
          <a:xfrm>
            <a:off x="2069712" y="1498790"/>
            <a:ext cx="9219012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Лобойковское сельское поселение Даниловского муниципального района Волгоградской  области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уб 1">
            <a:extLst>
              <a:ext uri="{FF2B5EF4-FFF2-40B4-BE49-F238E27FC236}">
                <a16:creationId xmlns:a16="http://schemas.microsoft.com/office/drawing/2014/main" id="{61E9A3B7-DE8C-6AFB-D0D4-CFC8CE6E32F7}"/>
              </a:ext>
            </a:extLst>
          </p:cNvPr>
          <p:cNvSpPr/>
          <p:nvPr/>
        </p:nvSpPr>
        <p:spPr>
          <a:xfrm>
            <a:off x="7755109" y="3546431"/>
            <a:ext cx="2494341" cy="3059154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>
            <a:extLst>
              <a:ext uri="{FF2B5EF4-FFF2-40B4-BE49-F238E27FC236}">
                <a16:creationId xmlns:a16="http://schemas.microsoft.com/office/drawing/2014/main" id="{DE746FF5-018A-0E5C-B803-28C502E1C65D}"/>
              </a:ext>
            </a:extLst>
          </p:cNvPr>
          <p:cNvSpPr/>
          <p:nvPr/>
        </p:nvSpPr>
        <p:spPr>
          <a:xfrm>
            <a:off x="4977045" y="3567034"/>
            <a:ext cx="2494341" cy="3038551"/>
          </a:xfrm>
          <a:prstGeom prst="cube">
            <a:avLst>
              <a:gd name="adj" fmla="val 6421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>
            <a:extLst>
              <a:ext uri="{FF2B5EF4-FFF2-40B4-BE49-F238E27FC236}">
                <a16:creationId xmlns:a16="http://schemas.microsoft.com/office/drawing/2014/main" id="{0088BA46-7401-78B3-AAA5-E5A781A3E4E9}"/>
              </a:ext>
            </a:extLst>
          </p:cNvPr>
          <p:cNvSpPr/>
          <p:nvPr/>
        </p:nvSpPr>
        <p:spPr>
          <a:xfrm>
            <a:off x="2189455" y="3567034"/>
            <a:ext cx="2494341" cy="3038551"/>
          </a:xfrm>
          <a:prstGeom prst="cube">
            <a:avLst>
              <a:gd name="adj" fmla="val 6421"/>
            </a:avLst>
          </a:prstGeom>
          <a:solidFill>
            <a:srgbClr val="E1ADC5"/>
          </a:solidFill>
          <a:ln w="9525"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805CE1-57FD-61A1-1C23-E1A85150B8EA}"/>
              </a:ext>
            </a:extLst>
          </p:cNvPr>
          <p:cNvSpPr/>
          <p:nvPr/>
        </p:nvSpPr>
        <p:spPr>
          <a:xfrm>
            <a:off x="4319099" y="1573934"/>
            <a:ext cx="3620922" cy="472437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E9BC13-E03E-05DB-96E8-5D7D273E4A99}"/>
              </a:ext>
            </a:extLst>
          </p:cNvPr>
          <p:cNvSpPr/>
          <p:nvPr/>
        </p:nvSpPr>
        <p:spPr>
          <a:xfrm>
            <a:off x="2025183" y="861745"/>
            <a:ext cx="9496257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безвозмездные и безвозвратные поступления денежные средств в бюджет</a:t>
            </a:r>
            <a:endParaRPr lang="ru-RU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Куб 6">
            <a:extLst>
              <a:ext uri="{FF2B5EF4-FFF2-40B4-BE49-F238E27FC236}">
                <a16:creationId xmlns:a16="http://schemas.microsoft.com/office/drawing/2014/main" id="{4A90AEEF-496D-5801-BB47-3B550C3248C4}"/>
              </a:ext>
            </a:extLst>
          </p:cNvPr>
          <p:cNvSpPr/>
          <p:nvPr/>
        </p:nvSpPr>
        <p:spPr>
          <a:xfrm>
            <a:off x="4977046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B85646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Куб 7">
            <a:extLst>
              <a:ext uri="{FF2B5EF4-FFF2-40B4-BE49-F238E27FC236}">
                <a16:creationId xmlns:a16="http://schemas.microsoft.com/office/drawing/2014/main" id="{A4666939-F227-47D3-33F9-66213D6B95C3}"/>
              </a:ext>
            </a:extLst>
          </p:cNvPr>
          <p:cNvSpPr/>
          <p:nvPr/>
        </p:nvSpPr>
        <p:spPr>
          <a:xfrm>
            <a:off x="7755111" y="2640979"/>
            <a:ext cx="2494341" cy="1081259"/>
          </a:xfrm>
          <a:prstGeom prst="cube">
            <a:avLst>
              <a:gd name="adj" fmla="val 16089"/>
            </a:avLst>
          </a:prstGeom>
          <a:solidFill>
            <a:srgbClr val="E6901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DECA9-44AC-0034-4DC7-53FF26B9258E}"/>
              </a:ext>
            </a:extLst>
          </p:cNvPr>
          <p:cNvSpPr txBox="1"/>
          <p:nvPr/>
        </p:nvSpPr>
        <p:spPr>
          <a:xfrm>
            <a:off x="807973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Безвозмездные поступления</a:t>
            </a:r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id="{33126A2C-C2EC-5B45-6399-89CA579BF13C}"/>
              </a:ext>
            </a:extLst>
          </p:cNvPr>
          <p:cNvSpPr/>
          <p:nvPr/>
        </p:nvSpPr>
        <p:spPr>
          <a:xfrm>
            <a:off x="2198981" y="2640980"/>
            <a:ext cx="2494341" cy="1081259"/>
          </a:xfrm>
          <a:prstGeom prst="cube">
            <a:avLst>
              <a:gd name="adj" fmla="val 16089"/>
            </a:avLst>
          </a:prstGeom>
          <a:solidFill>
            <a:srgbClr val="AA3E6F"/>
          </a:solidFill>
          <a:ln cap="rnd" cmpd="sng"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BEFD71-22D6-1EBC-5DEB-25E989760F2A}"/>
              </a:ext>
            </a:extLst>
          </p:cNvPr>
          <p:cNvSpPr txBox="1"/>
          <p:nvPr/>
        </p:nvSpPr>
        <p:spPr>
          <a:xfrm>
            <a:off x="5207017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Неналоговые доходы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18324-0455-6379-842E-D13A0B675F94}"/>
              </a:ext>
            </a:extLst>
          </p:cNvPr>
          <p:cNvSpPr txBox="1"/>
          <p:nvPr/>
        </p:nvSpPr>
        <p:spPr>
          <a:xfrm>
            <a:off x="2439386" y="2920703"/>
            <a:ext cx="184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old" panose="00000800000000000000" pitchFamily="50" charset="-52"/>
              </a:rPr>
              <a:t>Налоговые доходы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B82FE8-A7A0-869B-3BC8-2FD0B8CB83BF}"/>
              </a:ext>
            </a:extLst>
          </p:cNvPr>
          <p:cNvSpPr txBox="1"/>
          <p:nvPr/>
        </p:nvSpPr>
        <p:spPr>
          <a:xfrm>
            <a:off x="2316900" y="3838166"/>
            <a:ext cx="20900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krobat" panose="00000600000000000000" pitchFamily="50" charset="-52"/>
              </a:rPr>
              <a:t>Поступления от уплаты налогов</a:t>
            </a:r>
          </a:p>
          <a:p>
            <a:endParaRPr lang="ru-RU" dirty="0">
              <a:latin typeface="Akrobat" panose="00000600000000000000" pitchFamily="5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НДФЛ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ЕНВД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ЕСХН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другие налоги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22B8CE-4F0E-5D06-804F-3953DE46A3BF}"/>
              </a:ext>
            </a:extLst>
          </p:cNvPr>
          <p:cNvSpPr txBox="1"/>
          <p:nvPr/>
        </p:nvSpPr>
        <p:spPr>
          <a:xfrm>
            <a:off x="4977043" y="3746109"/>
            <a:ext cx="2345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krobat" panose="00000600000000000000" pitchFamily="50" charset="-52"/>
              </a:rPr>
              <a:t>Поступление от уплаты  других пошлин и сборов, установленных законодательством, а также штрафов за нарушение законодательства</a:t>
            </a:r>
          </a:p>
          <a:p>
            <a:endParaRPr lang="ru-RU" sz="900" dirty="0">
              <a:latin typeface="Akrobat" panose="00000600000000000000" pitchFamily="50" charset="-52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от использования государственного (муниципального) имущества и земли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Доходы  от оказания платных услуг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Прочие поступления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F3A89D-E2CA-FB95-5C09-6BB2F6CCB486}"/>
              </a:ext>
            </a:extLst>
          </p:cNvPr>
          <p:cNvSpPr txBox="1"/>
          <p:nvPr/>
        </p:nvSpPr>
        <p:spPr>
          <a:xfrm>
            <a:off x="7755107" y="3837771"/>
            <a:ext cx="23478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krobat" panose="00000600000000000000" pitchFamily="50" charset="-52"/>
              </a:rPr>
              <a:t>Поступления от других бюджетов бюджетной системы (межбюджетные трансферты, субсидии, субвенции) (кроме налоговых и неналоговых доходов)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:a16="http://schemas.microsoft.com/office/drawing/2014/main" id="{EDFCE2C1-CCEF-5DEB-24D8-435FE5F42245}"/>
              </a:ext>
            </a:extLst>
          </p:cNvPr>
          <p:cNvSpPr/>
          <p:nvPr/>
        </p:nvSpPr>
        <p:spPr>
          <a:xfrm rot="5400000">
            <a:off x="6022829" y="-1879201"/>
            <a:ext cx="472435" cy="8467727"/>
          </a:xfrm>
          <a:prstGeom prst="leftBrace">
            <a:avLst>
              <a:gd name="adj1" fmla="val 59607"/>
              <a:gd name="adj2" fmla="val 50337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8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CE9889D-8A60-20FD-0D7F-C63096AE5B0E}"/>
              </a:ext>
            </a:extLst>
          </p:cNvPr>
          <p:cNvSpPr/>
          <p:nvPr/>
        </p:nvSpPr>
        <p:spPr>
          <a:xfrm>
            <a:off x="314325" y="285750"/>
            <a:ext cx="12334875" cy="702945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05EFD0-C14B-5918-E836-CF89D6DAB978}"/>
              </a:ext>
            </a:extLst>
          </p:cNvPr>
          <p:cNvSpPr/>
          <p:nvPr/>
        </p:nvSpPr>
        <p:spPr>
          <a:xfrm>
            <a:off x="911390" y="552205"/>
            <a:ext cx="10687050" cy="897169"/>
          </a:xfrm>
          <a:prstGeom prst="rect">
            <a:avLst/>
          </a:prstGeom>
          <a:noFill/>
          <a:effectLst>
            <a:softEdge rad="50800"/>
          </a:effectLst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Akrobat Bold" panose="000008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ОСНОВНОЙ ВИД БЕЗВОЗМЕЗДНЫХ ПЕРЕЧИСЛЕНИЙ ИЗ ДРУГИХ УРОВНЕЙ БЮДЖЕТОВ</a:t>
            </a:r>
            <a:endParaRPr lang="ru-RU" sz="1400" dirty="0">
              <a:effectLst/>
              <a:latin typeface="Akrobat Bold" panose="000008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249C81C-6335-EFF2-E628-8919524A0B95}"/>
              </a:ext>
            </a:extLst>
          </p:cNvPr>
          <p:cNvSpPr/>
          <p:nvPr/>
        </p:nvSpPr>
        <p:spPr>
          <a:xfrm>
            <a:off x="2051108" y="2880493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AA3E6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7B7924E-420D-E9E5-9B77-46E583B7C1C6}"/>
              </a:ext>
            </a:extLst>
          </p:cNvPr>
          <p:cNvSpPr/>
          <p:nvPr/>
        </p:nvSpPr>
        <p:spPr>
          <a:xfrm>
            <a:off x="2148845" y="2948623"/>
            <a:ext cx="4238656" cy="998851"/>
          </a:xfrm>
          <a:prstGeom prst="roundRect">
            <a:avLst>
              <a:gd name="adj" fmla="val 957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4051021-AB8F-2269-F137-AA650CC5208B}"/>
              </a:ext>
            </a:extLst>
          </p:cNvPr>
          <p:cNvSpPr/>
          <p:nvPr/>
        </p:nvSpPr>
        <p:spPr>
          <a:xfrm>
            <a:off x="2051108" y="4218435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C95757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6DDCFEC-323C-4C28-8779-7E19F2403BDC}"/>
              </a:ext>
            </a:extLst>
          </p:cNvPr>
          <p:cNvSpPr/>
          <p:nvPr/>
        </p:nvSpPr>
        <p:spPr>
          <a:xfrm>
            <a:off x="2148845" y="4304229"/>
            <a:ext cx="4222152" cy="980541"/>
          </a:xfrm>
          <a:prstGeom prst="roundRect">
            <a:avLst>
              <a:gd name="adj" fmla="val 95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54113BB-B411-AB60-BA78-373BC0D65E0B}"/>
              </a:ext>
            </a:extLst>
          </p:cNvPr>
          <p:cNvSpPr/>
          <p:nvPr/>
        </p:nvSpPr>
        <p:spPr>
          <a:xfrm>
            <a:off x="2051108" y="5556377"/>
            <a:ext cx="8985191" cy="1141744"/>
          </a:xfrm>
          <a:prstGeom prst="roundRect">
            <a:avLst>
              <a:gd name="adj" fmla="val 9572"/>
            </a:avLst>
          </a:prstGeom>
          <a:solidFill>
            <a:srgbClr val="E6901F"/>
          </a:solidFill>
          <a:ln>
            <a:noFill/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extrusionH="57150" contourW="12700" prstMaterial="metal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FF056C5-C1D3-7067-9018-37B190D939D0}"/>
              </a:ext>
            </a:extLst>
          </p:cNvPr>
          <p:cNvSpPr/>
          <p:nvPr/>
        </p:nvSpPr>
        <p:spPr>
          <a:xfrm>
            <a:off x="2148845" y="5627237"/>
            <a:ext cx="4238656" cy="999369"/>
          </a:xfrm>
          <a:prstGeom prst="roundRect">
            <a:avLst>
              <a:gd name="adj" fmla="val 9572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1600" dist="215900" dir="21540000" sx="96000" sy="96000" algn="ctr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extrusionH="57150" contourW="12700" prstMaterial="powder">
            <a:bevelT w="107950" h="133350"/>
            <a:bevelB w="127000" h="44450"/>
            <a:extrusionClr>
              <a:schemeClr val="accent1">
                <a:lumMod val="20000"/>
                <a:lumOff val="80000"/>
              </a:schemeClr>
            </a:extrusionClr>
            <a:contourClr>
              <a:schemeClr val="accent2">
                <a:lumMod val="50000"/>
              </a:schemeClr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273A0-A55B-35EE-E0DE-46E20B4926AC}"/>
              </a:ext>
            </a:extLst>
          </p:cNvPr>
          <p:cNvSpPr txBox="1"/>
          <p:nvPr/>
        </p:nvSpPr>
        <p:spPr>
          <a:xfrm>
            <a:off x="6485238" y="2938673"/>
            <a:ext cx="487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без определения конкретной цели их использования (финансовая помощь краевого или районного бюджета на текущее содержание бюджетной инфраструктуры поселения)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54D02F-EEBE-807A-D602-6113E00186D8}"/>
              </a:ext>
            </a:extLst>
          </p:cNvPr>
          <p:cNvSpPr txBox="1"/>
          <p:nvPr/>
        </p:nvSpPr>
        <p:spPr>
          <a:xfrm>
            <a:off x="6468734" y="4241769"/>
            <a:ext cx="445954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bg1"/>
                </a:solidFill>
                <a:latin typeface="Akrobat" panose="00000600000000000000" pitchFamily="50" charset="-52"/>
              </a:rPr>
              <a:t>Предоставляются на финансирование "переданных" полномочий из федерального или краевого бюджета в бюджет поселения (например, на осуществление первичного воинского учета на территориях, где отсутствуют военные комиссариаты)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93ED7-1443-B7BA-FB17-9B57D97EF593}"/>
              </a:ext>
            </a:extLst>
          </p:cNvPr>
          <p:cNvSpPr txBox="1"/>
          <p:nvPr/>
        </p:nvSpPr>
        <p:spPr>
          <a:xfrm>
            <a:off x="6496186" y="5634027"/>
            <a:ext cx="451910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latin typeface="Akrobat" panose="00000600000000000000" pitchFamily="50" charset="-52"/>
              </a:rPr>
              <a:t>Предоставляются на условиях долевого финансирования расходов из краевого бюджета в бюджет поселения (например, на капитальный ремонт автомобильных дорог местного значения из расчета 90%  объема затрат за счет республиканского бюджета, и 10% за счет средств бюджета поселения)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8A026C-2D13-E5BD-F988-28493DE57420}"/>
              </a:ext>
            </a:extLst>
          </p:cNvPr>
          <p:cNvSpPr txBox="1"/>
          <p:nvPr/>
        </p:nvSpPr>
        <p:spPr>
          <a:xfrm>
            <a:off x="2416714" y="4360974"/>
            <a:ext cx="37029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95757"/>
                </a:solidFill>
              </a:rPr>
              <a:t>СУБВЕНЦИИ</a:t>
            </a:r>
            <a:endParaRPr lang="ru-RU" dirty="0">
              <a:solidFill>
                <a:srgbClr val="C95757"/>
              </a:solidFill>
            </a:endParaRPr>
          </a:p>
          <a:p>
            <a:r>
              <a:rPr lang="ru-RU" sz="1400" dirty="0">
                <a:latin typeface="Akrobat Bold" panose="00000800000000000000" pitchFamily="50" charset="-52"/>
              </a:rPr>
              <a:t>- финансовое обеспечение переданных полномочий другого уровня бюджета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38102E-6B56-FD7C-C81F-620D1F448F6A}"/>
              </a:ext>
            </a:extLst>
          </p:cNvPr>
          <p:cNvSpPr txBox="1"/>
          <p:nvPr/>
        </p:nvSpPr>
        <p:spPr>
          <a:xfrm>
            <a:off x="2148845" y="2907896"/>
            <a:ext cx="4222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AA3E6F"/>
                </a:solidFill>
              </a:rPr>
              <a:t>ДОТАЦИИ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69703-EC47-C144-0CB4-FE813CEBF6E1}"/>
              </a:ext>
            </a:extLst>
          </p:cNvPr>
          <p:cNvSpPr txBox="1"/>
          <p:nvPr/>
        </p:nvSpPr>
        <p:spPr>
          <a:xfrm>
            <a:off x="2148845" y="5589292"/>
            <a:ext cx="4249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E6901F"/>
                </a:solidFill>
              </a:rPr>
              <a:t>СУБСИДИИ </a:t>
            </a:r>
          </a:p>
          <a:p>
            <a:pPr algn="ctr"/>
            <a:r>
              <a:rPr lang="ru-RU" sz="1400" b="1" dirty="0">
                <a:latin typeface="Akrobat Bold" panose="00000800000000000000" pitchFamily="50" charset="-52"/>
              </a:rPr>
              <a:t>– финансовая помощь на частичное финансирование расходов полномочий поселения из вышестоящего уровня бюджета</a:t>
            </a:r>
            <a:endParaRPr lang="ru-RU" sz="1400" dirty="0">
              <a:latin typeface="Akrobat Bold" panose="00000800000000000000" pitchFamily="50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A96F08-0301-68E6-7BA4-C24F3870325B}"/>
              </a:ext>
            </a:extLst>
          </p:cNvPr>
          <p:cNvSpPr/>
          <p:nvPr/>
        </p:nvSpPr>
        <p:spPr>
          <a:xfrm>
            <a:off x="1018142" y="1952813"/>
            <a:ext cx="10340196" cy="539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80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денежные средства, перечисляемые из одного бюджета бюджетной системы Российской Федерации другому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15580D1-5052-32DA-5C2B-2D7319D8B8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8301611"/>
              </p:ext>
            </p:extLst>
          </p:nvPr>
        </p:nvGraphicFramePr>
        <p:xfrm>
          <a:off x="2114550" y="956523"/>
          <a:ext cx="8731250" cy="564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7303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1650</TotalTime>
  <Words>1022</Words>
  <Application>Microsoft Office PowerPoint</Application>
  <PresentationFormat>Произвольный</PresentationFormat>
  <Paragraphs>221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Abadi</vt:lpstr>
      <vt:lpstr>Akrobat</vt:lpstr>
      <vt:lpstr>Akrobat Black</vt:lpstr>
      <vt:lpstr>Akrobat Bold</vt:lpstr>
      <vt:lpstr>Arial</vt:lpstr>
      <vt:lpstr>Arial Black</vt:lpstr>
      <vt:lpstr>Calibri</vt:lpstr>
      <vt:lpstr>Calibri Light</vt:lpstr>
      <vt:lpstr>Extrabold</vt:lpstr>
      <vt:lpstr>Impact</vt:lpstr>
      <vt:lpstr>Open Sans</vt:lpstr>
      <vt:lpstr>Times New Roman</vt:lpstr>
      <vt:lpstr>Тема Office</vt:lpstr>
      <vt:lpstr>ОТЧЕТ ОБ ИСПОЛНЕНИИ БЮДЖЕТА Лобойковского сельского поселения  за 2025год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Наталия Ивановна Давиденко</cp:lastModifiedBy>
  <cp:revision>40</cp:revision>
  <dcterms:created xsi:type="dcterms:W3CDTF">2021-07-29T09:44:14Z</dcterms:created>
  <dcterms:modified xsi:type="dcterms:W3CDTF">2026-02-10T05:13:57Z</dcterms:modified>
</cp:coreProperties>
</file>